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71" r:id="rId5"/>
    <p:sldId id="259" r:id="rId6"/>
    <p:sldId id="313" r:id="rId7"/>
    <p:sldId id="260" r:id="rId8"/>
    <p:sldId id="264" r:id="rId9"/>
    <p:sldId id="261" r:id="rId10"/>
    <p:sldId id="283" r:id="rId11"/>
    <p:sldId id="312" r:id="rId12"/>
    <p:sldId id="305" r:id="rId13"/>
    <p:sldId id="314" r:id="rId14"/>
    <p:sldId id="306" r:id="rId15"/>
    <p:sldId id="307" r:id="rId16"/>
    <p:sldId id="308" r:id="rId17"/>
    <p:sldId id="310" r:id="rId18"/>
    <p:sldId id="309" r:id="rId19"/>
    <p:sldId id="311" r:id="rId20"/>
    <p:sldId id="304" r:id="rId21"/>
    <p:sldId id="266" r:id="rId22"/>
    <p:sldId id="272" r:id="rId23"/>
    <p:sldId id="268" r:id="rId24"/>
    <p:sldId id="273" r:id="rId25"/>
    <p:sldId id="274" r:id="rId26"/>
    <p:sldId id="276" r:id="rId27"/>
    <p:sldId id="275" r:id="rId28"/>
    <p:sldId id="277" r:id="rId29"/>
    <p:sldId id="278" r:id="rId30"/>
    <p:sldId id="279" r:id="rId31"/>
    <p:sldId id="280" r:id="rId32"/>
    <p:sldId id="301" r:id="rId33"/>
    <p:sldId id="281" r:id="rId34"/>
    <p:sldId id="320" r:id="rId35"/>
    <p:sldId id="321" r:id="rId36"/>
    <p:sldId id="285" r:id="rId37"/>
    <p:sldId id="302" r:id="rId38"/>
    <p:sldId id="303" r:id="rId39"/>
    <p:sldId id="284" r:id="rId40"/>
    <p:sldId id="289" r:id="rId41"/>
    <p:sldId id="325" r:id="rId42"/>
    <p:sldId id="324" r:id="rId43"/>
    <p:sldId id="290" r:id="rId44"/>
    <p:sldId id="291" r:id="rId45"/>
    <p:sldId id="292" r:id="rId46"/>
    <p:sldId id="293" r:id="rId47"/>
    <p:sldId id="315" r:id="rId48"/>
    <p:sldId id="316" r:id="rId49"/>
    <p:sldId id="294" r:id="rId50"/>
    <p:sldId id="295" r:id="rId51"/>
    <p:sldId id="318" r:id="rId52"/>
    <p:sldId id="296" r:id="rId53"/>
    <p:sldId id="297" r:id="rId54"/>
    <p:sldId id="298" r:id="rId55"/>
    <p:sldId id="299" r:id="rId56"/>
    <p:sldId id="319" r:id="rId57"/>
    <p:sldId id="300" r:id="rId58"/>
    <p:sldId id="286" r:id="rId59"/>
    <p:sldId id="287" r:id="rId60"/>
    <p:sldId id="288" r:id="rId61"/>
    <p:sldId id="322" r:id="rId62"/>
    <p:sldId id="326" r:id="rId63"/>
    <p:sldId id="327" r:id="rId64"/>
    <p:sldId id="328" r:id="rId65"/>
    <p:sldId id="329" r:id="rId66"/>
    <p:sldId id="317" r:id="rId67"/>
    <p:sldId id="323"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initials="C" lastIdx="1" clrIdx="0">
    <p:extLst>
      <p:ext uri="{19B8F6BF-5375-455C-9EA6-DF929625EA0E}">
        <p15:presenceInfo xmlns:p15="http://schemas.microsoft.com/office/powerpoint/2012/main" userId="Chery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6B4"/>
    <a:srgbClr val="256875"/>
    <a:srgbClr val="103036"/>
    <a:srgbClr val="1741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90" d="100"/>
          <a:sy n="90" d="100"/>
        </p:scale>
        <p:origin x="4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061E508-44D2-423A-AFC6-B8B622828E61}" type="datetimeFigureOut">
              <a:rPr lang="en-US" smtClean="0"/>
              <a:t>8/15/2022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7AF0679-2B40-4388-86DF-E61F965CD1BB}" type="slidenum">
              <a:rPr lang="en-US" smtClean="0"/>
              <a:t>‹#›</a:t>
            </a:fld>
            <a:endParaRPr lang="en-US"/>
          </a:p>
        </p:txBody>
      </p:sp>
    </p:spTree>
    <p:extLst>
      <p:ext uri="{BB962C8B-B14F-4D97-AF65-F5344CB8AC3E}">
        <p14:creationId xmlns:p14="http://schemas.microsoft.com/office/powerpoint/2010/main" val="56135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1E508-44D2-423A-AFC6-B8B622828E61}"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358090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1E508-44D2-423A-AFC6-B8B622828E61}"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278291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61E508-44D2-423A-AFC6-B8B622828E61}"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1280631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61E508-44D2-423A-AFC6-B8B622828E61}" type="datetimeFigureOut">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340850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61E508-44D2-423A-AFC6-B8B622828E61}"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153532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61E508-44D2-423A-AFC6-B8B622828E61}" type="datetimeFigureOut">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341473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61E508-44D2-423A-AFC6-B8B622828E61}" type="datetimeFigureOut">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33996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1E508-44D2-423A-AFC6-B8B622828E61}" type="datetimeFigureOut">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F0679-2B40-4388-86DF-E61F965CD1BB}" type="slidenum">
              <a:rPr lang="en-US" smtClean="0"/>
              <a:t>‹#›</a:t>
            </a:fld>
            <a:endParaRPr lang="en-US"/>
          </a:p>
        </p:txBody>
      </p:sp>
    </p:spTree>
    <p:extLst>
      <p:ext uri="{BB962C8B-B14F-4D97-AF65-F5344CB8AC3E}">
        <p14:creationId xmlns:p14="http://schemas.microsoft.com/office/powerpoint/2010/main" val="5335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061E508-44D2-423A-AFC6-B8B622828E61}" type="datetimeFigureOut">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7AF0679-2B40-4388-86DF-E61F965CD1BB}" type="slidenum">
              <a:rPr lang="en-US" smtClean="0"/>
              <a:t>‹#›</a:t>
            </a:fld>
            <a:endParaRPr lang="en-US"/>
          </a:p>
        </p:txBody>
      </p:sp>
    </p:spTree>
    <p:extLst>
      <p:ext uri="{BB962C8B-B14F-4D97-AF65-F5344CB8AC3E}">
        <p14:creationId xmlns:p14="http://schemas.microsoft.com/office/powerpoint/2010/main" val="220447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061E508-44D2-423A-AFC6-B8B622828E61}" type="datetimeFigureOut">
              <a:rPr lang="en-US" smtClean="0"/>
              <a:t>8/15/2022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7AF0679-2B40-4388-86DF-E61F965CD1BB}" type="slidenum">
              <a:rPr lang="en-US" smtClean="0"/>
              <a:t>‹#›</a:t>
            </a:fld>
            <a:endParaRPr lang="en-US"/>
          </a:p>
        </p:txBody>
      </p:sp>
    </p:spTree>
    <p:extLst>
      <p:ext uri="{BB962C8B-B14F-4D97-AF65-F5344CB8AC3E}">
        <p14:creationId xmlns:p14="http://schemas.microsoft.com/office/powerpoint/2010/main" val="35124730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061E508-44D2-423A-AFC6-B8B622828E61}" type="datetimeFigureOut">
              <a:rPr lang="en-US" smtClean="0"/>
              <a:t>8/15/2022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7AF0679-2B40-4388-86DF-E61F965CD1BB}" type="slidenum">
              <a:rPr lang="en-US" smtClean="0"/>
              <a:t>‹#›</a:t>
            </a:fld>
            <a:endParaRPr lang="en-US"/>
          </a:p>
        </p:txBody>
      </p:sp>
    </p:spTree>
    <p:extLst>
      <p:ext uri="{BB962C8B-B14F-4D97-AF65-F5344CB8AC3E}">
        <p14:creationId xmlns:p14="http://schemas.microsoft.com/office/powerpoint/2010/main" val="2994435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E5A0-611D-4B31-815B-3643014B7769}"/>
              </a:ext>
            </a:extLst>
          </p:cNvPr>
          <p:cNvSpPr>
            <a:spLocks noGrp="1"/>
          </p:cNvSpPr>
          <p:nvPr>
            <p:ph type="ctrTitle"/>
          </p:nvPr>
        </p:nvSpPr>
        <p:spPr>
          <a:xfrm>
            <a:off x="667510" y="770467"/>
            <a:ext cx="10718293" cy="3352800"/>
          </a:xfrm>
          <a:solidFill>
            <a:schemeClr val="accent1">
              <a:lumMod val="60000"/>
              <a:lumOff val="40000"/>
            </a:schemeClr>
          </a:solidFill>
        </p:spPr>
        <p:txBody>
          <a:bodyPr/>
          <a:lstStyle/>
          <a:p>
            <a:pPr algn="ctr"/>
            <a:r>
              <a:rPr lang="en-US" b="1" dirty="0">
                <a:solidFill>
                  <a:srgbClr val="174149"/>
                </a:solidFill>
              </a:rPr>
              <a:t>APA Tutorial </a:t>
            </a:r>
            <a:br>
              <a:rPr lang="en-US" b="1" dirty="0">
                <a:solidFill>
                  <a:srgbClr val="174149"/>
                </a:solidFill>
              </a:rPr>
            </a:br>
            <a:r>
              <a:rPr lang="en-US" sz="7200" b="1" dirty="0">
                <a:solidFill>
                  <a:srgbClr val="174149"/>
                </a:solidFill>
              </a:rPr>
              <a:t>A Guide to APA 7</a:t>
            </a:r>
            <a:r>
              <a:rPr lang="en-US" sz="7200" b="1" baseline="30000" dirty="0">
                <a:solidFill>
                  <a:srgbClr val="174149"/>
                </a:solidFill>
              </a:rPr>
              <a:t>th</a:t>
            </a:r>
            <a:r>
              <a:rPr lang="en-US" sz="7200" b="1" dirty="0">
                <a:solidFill>
                  <a:srgbClr val="174149"/>
                </a:solidFill>
              </a:rPr>
              <a:t> Edition</a:t>
            </a:r>
          </a:p>
        </p:txBody>
      </p:sp>
      <p:sp>
        <p:nvSpPr>
          <p:cNvPr id="3" name="Subtitle 2">
            <a:extLst>
              <a:ext uri="{FF2B5EF4-FFF2-40B4-BE49-F238E27FC236}">
                <a16:creationId xmlns:a16="http://schemas.microsoft.com/office/drawing/2014/main" id="{54706A02-F0B0-4EFD-B00F-7EA1BDC99F57}"/>
              </a:ext>
            </a:extLst>
          </p:cNvPr>
          <p:cNvSpPr>
            <a:spLocks noGrp="1"/>
          </p:cNvSpPr>
          <p:nvPr>
            <p:ph type="subTitle" idx="1"/>
          </p:nvPr>
        </p:nvSpPr>
        <p:spPr>
          <a:xfrm>
            <a:off x="667511" y="4123267"/>
            <a:ext cx="10718292" cy="1527439"/>
          </a:xfrm>
          <a:solidFill>
            <a:schemeClr val="accent1">
              <a:lumMod val="60000"/>
              <a:lumOff val="40000"/>
            </a:schemeClr>
          </a:solidFill>
        </p:spPr>
        <p:txBody>
          <a:bodyPr>
            <a:normAutofit fontScale="70000" lnSpcReduction="20000"/>
          </a:bodyPr>
          <a:lstStyle/>
          <a:p>
            <a:pPr algn="ctr"/>
            <a:r>
              <a:rPr lang="en-US" b="1" dirty="0">
                <a:solidFill>
                  <a:srgbClr val="103036"/>
                </a:solidFill>
              </a:rPr>
              <a:t>Prepared by </a:t>
            </a:r>
          </a:p>
          <a:p>
            <a:pPr algn="ctr"/>
            <a:r>
              <a:rPr lang="en-US" b="1" dirty="0">
                <a:solidFill>
                  <a:srgbClr val="103036"/>
                </a:solidFill>
              </a:rPr>
              <a:t>Cheryl Kashuba, M.A., Writing Specialist</a:t>
            </a:r>
          </a:p>
          <a:p>
            <a:pPr algn="ctr"/>
            <a:r>
              <a:rPr lang="en-US" b="1" dirty="0">
                <a:solidFill>
                  <a:srgbClr val="103036"/>
                </a:solidFill>
              </a:rPr>
              <a:t>Marywood University Writing Center</a:t>
            </a:r>
          </a:p>
          <a:p>
            <a:pPr algn="ctr"/>
            <a:r>
              <a:rPr lang="en-US" b="1" dirty="0">
                <a:solidFill>
                  <a:srgbClr val="103036"/>
                </a:solidFill>
              </a:rPr>
              <a:t>2020</a:t>
            </a:r>
          </a:p>
          <a:p>
            <a:endParaRPr lang="en-US" dirty="0"/>
          </a:p>
        </p:txBody>
      </p:sp>
    </p:spTree>
    <p:extLst>
      <p:ext uri="{BB962C8B-B14F-4D97-AF65-F5344CB8AC3E}">
        <p14:creationId xmlns:p14="http://schemas.microsoft.com/office/powerpoint/2010/main" val="3712847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B2ED-7A38-4519-ABC5-48141083B887}"/>
              </a:ext>
            </a:extLst>
          </p:cNvPr>
          <p:cNvSpPr>
            <a:spLocks noGrp="1"/>
          </p:cNvSpPr>
          <p:nvPr>
            <p:ph type="title"/>
          </p:nvPr>
        </p:nvSpPr>
        <p:spPr>
          <a:xfrm>
            <a:off x="657224" y="499533"/>
            <a:ext cx="10772775" cy="1028965"/>
          </a:xfrm>
        </p:spPr>
        <p:txBody>
          <a:bodyPr>
            <a:normAutofit/>
          </a:bodyPr>
          <a:lstStyle/>
          <a:p>
            <a:r>
              <a:rPr lang="en-US" sz="4400" dirty="0"/>
              <a:t>Do I need to repeat the title?</a:t>
            </a:r>
          </a:p>
        </p:txBody>
      </p:sp>
      <p:sp>
        <p:nvSpPr>
          <p:cNvPr id="3" name="Content Placeholder 2">
            <a:extLst>
              <a:ext uri="{FF2B5EF4-FFF2-40B4-BE49-F238E27FC236}">
                <a16:creationId xmlns:a16="http://schemas.microsoft.com/office/drawing/2014/main" id="{F75FD45D-51A1-4682-89E6-DB3445109269}"/>
              </a:ext>
            </a:extLst>
          </p:cNvPr>
          <p:cNvSpPr>
            <a:spLocks noGrp="1"/>
          </p:cNvSpPr>
          <p:nvPr>
            <p:ph idx="1"/>
          </p:nvPr>
        </p:nvSpPr>
        <p:spPr>
          <a:xfrm>
            <a:off x="762001" y="1375886"/>
            <a:ext cx="10753725" cy="3766185"/>
          </a:xfrm>
        </p:spPr>
        <p:txBody>
          <a:bodyPr/>
          <a:lstStyle/>
          <a:p>
            <a:r>
              <a:rPr lang="en-US" sz="2000" dirty="0"/>
              <a:t>The APA manual section </a:t>
            </a:r>
            <a:r>
              <a:rPr lang="en-US" sz="2000" b="1" dirty="0"/>
              <a:t>1.11 Text (Body)</a:t>
            </a:r>
            <a:r>
              <a:rPr lang="en-US" sz="2000" dirty="0"/>
              <a:t> states: “On the first line of the first page of the text, write the title of the paper again in title case…, bold, and centered.”</a:t>
            </a:r>
          </a:p>
          <a:p>
            <a:r>
              <a:rPr lang="en-US" sz="2200" dirty="0">
                <a:solidFill>
                  <a:srgbClr val="50A6B4"/>
                </a:solidFill>
              </a:rPr>
              <a:t>Your title at the top of the first page of your paper should look like this: </a:t>
            </a:r>
          </a:p>
          <a:p>
            <a:pPr algn="ctr"/>
            <a:endParaRPr lang="en-US" dirty="0"/>
          </a:p>
          <a:p>
            <a:endParaRPr lang="en-US" dirty="0"/>
          </a:p>
        </p:txBody>
      </p:sp>
      <p:pic>
        <p:nvPicPr>
          <p:cNvPr id="5" name="Picture 4">
            <a:extLst>
              <a:ext uri="{FF2B5EF4-FFF2-40B4-BE49-F238E27FC236}">
                <a16:creationId xmlns:a16="http://schemas.microsoft.com/office/drawing/2014/main" id="{35EDDFD7-E131-4F62-9ACC-9B43D9CFF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645" y="2535131"/>
            <a:ext cx="5641149" cy="4472888"/>
          </a:xfrm>
          <a:prstGeom prst="rect">
            <a:avLst/>
          </a:prstGeom>
          <a:ln>
            <a:solidFill>
              <a:schemeClr val="tx1"/>
            </a:solidFill>
          </a:ln>
        </p:spPr>
      </p:pic>
      <p:sp>
        <p:nvSpPr>
          <p:cNvPr id="6" name="TextBox 5">
            <a:extLst>
              <a:ext uri="{FF2B5EF4-FFF2-40B4-BE49-F238E27FC236}">
                <a16:creationId xmlns:a16="http://schemas.microsoft.com/office/drawing/2014/main" id="{FE3F14AD-1312-482D-B8B2-0E9A35CF5292}"/>
              </a:ext>
            </a:extLst>
          </p:cNvPr>
          <p:cNvSpPr txBox="1"/>
          <p:nvPr/>
        </p:nvSpPr>
        <p:spPr>
          <a:xfrm>
            <a:off x="6732052" y="2909569"/>
            <a:ext cx="4836318" cy="1477328"/>
          </a:xfrm>
          <a:prstGeom prst="rect">
            <a:avLst/>
          </a:prstGeom>
          <a:noFill/>
        </p:spPr>
        <p:txBody>
          <a:bodyPr wrap="square" rtlCol="0">
            <a:spAutoFit/>
          </a:bodyPr>
          <a:lstStyle/>
          <a:p>
            <a:r>
              <a:rPr lang="en-US" dirty="0">
                <a:solidFill>
                  <a:srgbClr val="50A6B4"/>
                </a:solidFill>
              </a:rPr>
              <a:t>● </a:t>
            </a:r>
            <a:r>
              <a:rPr lang="en-US" dirty="0"/>
              <a:t>Notice that the title is centered and bold face.</a:t>
            </a:r>
          </a:p>
          <a:p>
            <a:r>
              <a:rPr lang="en-US" dirty="0">
                <a:solidFill>
                  <a:srgbClr val="50A6B4"/>
                </a:solidFill>
              </a:rPr>
              <a:t>● </a:t>
            </a:r>
            <a:r>
              <a:rPr lang="en-US" dirty="0"/>
              <a:t>Also notice that the page number appears in the upper right hand corner of the page. </a:t>
            </a:r>
          </a:p>
          <a:p>
            <a:r>
              <a:rPr lang="en-US" dirty="0">
                <a:solidFill>
                  <a:srgbClr val="50A6B4"/>
                </a:solidFill>
              </a:rPr>
              <a:t>● </a:t>
            </a:r>
            <a:r>
              <a:rPr lang="en-US" dirty="0"/>
              <a:t>The page is numbered 2 because the title page is page number 1 of your paper. </a:t>
            </a:r>
          </a:p>
        </p:txBody>
      </p:sp>
    </p:spTree>
    <p:extLst>
      <p:ext uri="{BB962C8B-B14F-4D97-AF65-F5344CB8AC3E}">
        <p14:creationId xmlns:p14="http://schemas.microsoft.com/office/powerpoint/2010/main" val="49006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C7C3-89F0-4567-AD89-5212014DE18F}"/>
              </a:ext>
            </a:extLst>
          </p:cNvPr>
          <p:cNvSpPr>
            <a:spLocks noGrp="1"/>
          </p:cNvSpPr>
          <p:nvPr>
            <p:ph type="title"/>
          </p:nvPr>
        </p:nvSpPr>
        <p:spPr/>
        <p:txBody>
          <a:bodyPr>
            <a:normAutofit/>
          </a:bodyPr>
          <a:lstStyle/>
          <a:p>
            <a:r>
              <a:rPr lang="en-US" sz="4000" dirty="0"/>
              <a:t>Part 2: Managing Your Sources: Quoting and Paraphrasing</a:t>
            </a:r>
          </a:p>
        </p:txBody>
      </p:sp>
      <p:sp>
        <p:nvSpPr>
          <p:cNvPr id="3" name="Content Placeholder 2">
            <a:extLst>
              <a:ext uri="{FF2B5EF4-FFF2-40B4-BE49-F238E27FC236}">
                <a16:creationId xmlns:a16="http://schemas.microsoft.com/office/drawing/2014/main" id="{464ED7C3-904A-4D93-9A24-4E97B11ED70B}"/>
              </a:ext>
            </a:extLst>
          </p:cNvPr>
          <p:cNvSpPr>
            <a:spLocks noGrp="1"/>
          </p:cNvSpPr>
          <p:nvPr>
            <p:ph idx="1"/>
          </p:nvPr>
        </p:nvSpPr>
        <p:spPr/>
        <p:txBody>
          <a:bodyPr/>
          <a:lstStyle/>
          <a:p>
            <a:pPr marL="0" indent="0">
              <a:buNone/>
            </a:pPr>
            <a:r>
              <a:rPr lang="en-US" dirty="0"/>
              <a:t>There are 3 ways to incorporate material from a source into your paper: </a:t>
            </a:r>
          </a:p>
          <a:p>
            <a:pPr marL="0" indent="0">
              <a:buNone/>
            </a:pPr>
            <a:r>
              <a:rPr lang="en-US" sz="1800" dirty="0">
                <a:solidFill>
                  <a:srgbClr val="50A6B4"/>
                </a:solidFill>
              </a:rPr>
              <a:t>● </a:t>
            </a:r>
            <a:r>
              <a:rPr lang="en-US" dirty="0"/>
              <a:t>Direct quote</a:t>
            </a:r>
          </a:p>
          <a:p>
            <a:pPr marL="0" indent="0">
              <a:buNone/>
            </a:pPr>
            <a:r>
              <a:rPr lang="en-US" sz="1800" dirty="0">
                <a:solidFill>
                  <a:srgbClr val="50A6B4"/>
                </a:solidFill>
              </a:rPr>
              <a:t>●</a:t>
            </a:r>
            <a:r>
              <a:rPr lang="en-US" dirty="0">
                <a:solidFill>
                  <a:srgbClr val="50A6B4"/>
                </a:solidFill>
              </a:rPr>
              <a:t> </a:t>
            </a:r>
            <a:r>
              <a:rPr lang="en-US" dirty="0"/>
              <a:t>Paraphrase</a:t>
            </a:r>
          </a:p>
          <a:p>
            <a:pPr marL="0" indent="0">
              <a:buNone/>
            </a:pPr>
            <a:r>
              <a:rPr lang="en-US" sz="1800" dirty="0">
                <a:solidFill>
                  <a:srgbClr val="50A6B4"/>
                </a:solidFill>
              </a:rPr>
              <a:t>●</a:t>
            </a:r>
            <a:r>
              <a:rPr lang="en-US" dirty="0">
                <a:solidFill>
                  <a:srgbClr val="50A6B4"/>
                </a:solidFill>
              </a:rPr>
              <a:t> </a:t>
            </a:r>
            <a:r>
              <a:rPr lang="en-US" dirty="0"/>
              <a:t>Combination paraphrase and quote</a:t>
            </a:r>
          </a:p>
          <a:p>
            <a:pPr marL="0" indent="0">
              <a:buNone/>
            </a:pPr>
            <a:endParaRPr lang="en-US" dirty="0"/>
          </a:p>
          <a:p>
            <a:pPr marL="0" indent="0">
              <a:buNone/>
            </a:pPr>
            <a:r>
              <a:rPr lang="en-US" sz="2800" i="1" dirty="0">
                <a:solidFill>
                  <a:srgbClr val="50A6B4"/>
                </a:solidFill>
              </a:rPr>
              <a:t>*</a:t>
            </a:r>
            <a:r>
              <a:rPr lang="en-US" i="1" dirty="0"/>
              <a:t>The following slides provide rules and guidelines for each of these 3 methods. </a:t>
            </a:r>
          </a:p>
        </p:txBody>
      </p:sp>
    </p:spTree>
    <p:extLst>
      <p:ext uri="{BB962C8B-B14F-4D97-AF65-F5344CB8AC3E}">
        <p14:creationId xmlns:p14="http://schemas.microsoft.com/office/powerpoint/2010/main" val="3295726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AD65-F10D-4313-ABF3-A5705C078D29}"/>
              </a:ext>
            </a:extLst>
          </p:cNvPr>
          <p:cNvSpPr>
            <a:spLocks noGrp="1"/>
          </p:cNvSpPr>
          <p:nvPr>
            <p:ph type="title"/>
          </p:nvPr>
        </p:nvSpPr>
        <p:spPr/>
        <p:txBody>
          <a:bodyPr>
            <a:normAutofit/>
          </a:bodyPr>
          <a:lstStyle/>
          <a:p>
            <a:r>
              <a:rPr lang="en-US" sz="4400" dirty="0"/>
              <a:t>Direct quote</a:t>
            </a:r>
          </a:p>
        </p:txBody>
      </p:sp>
      <p:sp>
        <p:nvSpPr>
          <p:cNvPr id="3" name="Content Placeholder 2">
            <a:extLst>
              <a:ext uri="{FF2B5EF4-FFF2-40B4-BE49-F238E27FC236}">
                <a16:creationId xmlns:a16="http://schemas.microsoft.com/office/drawing/2014/main" id="{29C02F8F-A6C3-4242-A51E-8660DC29F253}"/>
              </a:ext>
            </a:extLst>
          </p:cNvPr>
          <p:cNvSpPr>
            <a:spLocks noGrp="1"/>
          </p:cNvSpPr>
          <p:nvPr>
            <p:ph idx="1"/>
          </p:nvPr>
        </p:nvSpPr>
        <p:spPr/>
        <p:txBody>
          <a:bodyPr/>
          <a:lstStyle/>
          <a:p>
            <a:pPr marL="0" indent="0">
              <a:lnSpc>
                <a:spcPct val="200000"/>
              </a:lnSpc>
              <a:buNone/>
            </a:pPr>
            <a:r>
              <a:rPr lang="en-US" sz="1700" b="1" u="sng" dirty="0">
                <a:solidFill>
                  <a:schemeClr val="tx2">
                    <a:lumMod val="50000"/>
                    <a:lumOff val="50000"/>
                  </a:schemeClr>
                </a:solidFill>
                <a:cs typeface="Calibri" panose="020F0502020204030204" pitchFamily="34" charset="0"/>
              </a:rPr>
              <a:t>Parenthetical citation</a:t>
            </a:r>
            <a:r>
              <a:rPr lang="en-US" sz="1700" b="1" dirty="0">
                <a:solidFill>
                  <a:schemeClr val="tx2">
                    <a:lumMod val="50000"/>
                    <a:lumOff val="50000"/>
                  </a:schemeClr>
                </a:solidFill>
                <a:cs typeface="Calibri" panose="020F0502020204030204" pitchFamily="34" charset="0"/>
              </a:rPr>
              <a:t>: If you do </a:t>
            </a:r>
            <a:r>
              <a:rPr lang="en-US" sz="1700" b="1" i="1" u="sng" dirty="0">
                <a:solidFill>
                  <a:schemeClr val="tx2">
                    <a:lumMod val="50000"/>
                    <a:lumOff val="50000"/>
                  </a:schemeClr>
                </a:solidFill>
                <a:cs typeface="Calibri" panose="020F0502020204030204" pitchFamily="34" charset="0"/>
              </a:rPr>
              <a:t>not</a:t>
            </a:r>
            <a:r>
              <a:rPr lang="en-US" sz="1700" b="1" dirty="0">
                <a:solidFill>
                  <a:schemeClr val="tx2">
                    <a:lumMod val="50000"/>
                    <a:lumOff val="50000"/>
                  </a:schemeClr>
                </a:solidFill>
                <a:cs typeface="Calibri" panose="020F0502020204030204" pitchFamily="34" charset="0"/>
              </a:rPr>
              <a:t> name the author in the text of your paper, the in-text citation should look like this:</a:t>
            </a:r>
          </a:p>
          <a:p>
            <a:pPr marL="0" indent="0">
              <a:lnSpc>
                <a:spcPct val="200000"/>
              </a:lnSpc>
              <a:spcBef>
                <a:spcPts val="800"/>
              </a:spcBef>
              <a:buNone/>
            </a:pPr>
            <a:r>
              <a:rPr lang="en-US" sz="1200" dirty="0">
                <a:latin typeface="Times New Roman" panose="02020603050405020304" pitchFamily="18" charset="0"/>
                <a:cs typeface="Times New Roman" panose="02020603050405020304" pitchFamily="18" charset="0"/>
              </a:rPr>
              <a:t>“Musical improvisation is also commonly used to help with communication. Some children with ASD are nonverbal, so it is important to find ways for them to communicate nonverbally” (Crane, 2016, p. 116). </a:t>
            </a:r>
          </a:p>
          <a:p>
            <a:r>
              <a:rPr lang="en-US" sz="1800" dirty="0">
                <a:solidFill>
                  <a:srgbClr val="50A6B4"/>
                </a:solidFill>
              </a:rPr>
              <a:t>● </a:t>
            </a:r>
            <a:r>
              <a:rPr lang="en-US" sz="1700" dirty="0"/>
              <a:t>Note that the citation comes </a:t>
            </a:r>
            <a:r>
              <a:rPr lang="en-US" sz="1700" b="1" i="1" dirty="0"/>
              <a:t>after</a:t>
            </a:r>
            <a:r>
              <a:rPr lang="en-US" sz="1700" dirty="0"/>
              <a:t> the quotation marks. </a:t>
            </a:r>
          </a:p>
          <a:p>
            <a:r>
              <a:rPr lang="en-US" sz="1700" dirty="0">
                <a:solidFill>
                  <a:srgbClr val="50A6B4"/>
                </a:solidFill>
              </a:rPr>
              <a:t>● </a:t>
            </a:r>
            <a:r>
              <a:rPr lang="en-US" sz="1700" dirty="0"/>
              <a:t>Also note that the citation contains the name of the author, followed by a comma, followed by the date of publication.</a:t>
            </a:r>
          </a:p>
          <a:p>
            <a:r>
              <a:rPr lang="en-US" sz="1700" dirty="0">
                <a:solidFill>
                  <a:srgbClr val="50A6B4"/>
                </a:solidFill>
              </a:rPr>
              <a:t>● </a:t>
            </a:r>
            <a:r>
              <a:rPr lang="en-US" sz="1700" dirty="0">
                <a:solidFill>
                  <a:schemeClr val="tx1"/>
                </a:solidFill>
              </a:rPr>
              <a:t>Note that a page number is included when citing a direct quote. Pay attention to the formatting of the page number.</a:t>
            </a:r>
            <a:endParaRPr lang="en-US" sz="1700" dirty="0"/>
          </a:p>
          <a:p>
            <a:r>
              <a:rPr lang="en-US" sz="1700" dirty="0">
                <a:solidFill>
                  <a:srgbClr val="50A6B4"/>
                </a:solidFill>
              </a:rPr>
              <a:t>● </a:t>
            </a:r>
            <a:r>
              <a:rPr lang="en-US" sz="1700" dirty="0"/>
              <a:t>Note that the period comes </a:t>
            </a:r>
            <a:r>
              <a:rPr lang="en-US" sz="1700" b="1" i="1" dirty="0"/>
              <a:t>after</a:t>
            </a:r>
            <a:r>
              <a:rPr lang="en-US" sz="1700" dirty="0"/>
              <a:t> the citation.</a:t>
            </a:r>
          </a:p>
          <a:p>
            <a:r>
              <a:rPr lang="en-US" b="1" dirty="0">
                <a:solidFill>
                  <a:srgbClr val="50A6B4"/>
                </a:solidFill>
              </a:rPr>
              <a:t>*</a:t>
            </a:r>
            <a:r>
              <a:rPr lang="en-US" sz="2000" b="1" i="1" dirty="0"/>
              <a:t>Also see next slide. </a:t>
            </a:r>
            <a:endParaRPr lang="en-US" sz="2000" b="1" dirty="0"/>
          </a:p>
          <a:p>
            <a:endParaRPr lang="en-US" b="1" dirty="0">
              <a:solidFill>
                <a:schemeClr val="tx2">
                  <a:lumMod val="50000"/>
                  <a:lumOff val="50000"/>
                </a:schemeClr>
              </a:solidFill>
              <a:cs typeface="Calibri" panose="020F0502020204030204" pitchFamily="34" charset="0"/>
            </a:endParaRPr>
          </a:p>
          <a:p>
            <a:endParaRPr lang="en-US" dirty="0"/>
          </a:p>
        </p:txBody>
      </p:sp>
    </p:spTree>
    <p:extLst>
      <p:ext uri="{BB962C8B-B14F-4D97-AF65-F5344CB8AC3E}">
        <p14:creationId xmlns:p14="http://schemas.microsoft.com/office/powerpoint/2010/main" val="348017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F1A0-FDFB-4EA5-8AAE-75870EC8C41F}"/>
              </a:ext>
            </a:extLst>
          </p:cNvPr>
          <p:cNvSpPr>
            <a:spLocks noGrp="1"/>
          </p:cNvSpPr>
          <p:nvPr>
            <p:ph type="title"/>
          </p:nvPr>
        </p:nvSpPr>
        <p:spPr/>
        <p:txBody>
          <a:bodyPr>
            <a:normAutofit/>
          </a:bodyPr>
          <a:lstStyle/>
          <a:p>
            <a:r>
              <a:rPr lang="en-US" sz="4400" dirty="0"/>
              <a:t>Direct quote continued</a:t>
            </a:r>
          </a:p>
        </p:txBody>
      </p:sp>
      <p:sp>
        <p:nvSpPr>
          <p:cNvPr id="3" name="Content Placeholder 2">
            <a:extLst>
              <a:ext uri="{FF2B5EF4-FFF2-40B4-BE49-F238E27FC236}">
                <a16:creationId xmlns:a16="http://schemas.microsoft.com/office/drawing/2014/main" id="{AF9CA0D6-D144-4760-936B-99A60C189AB4}"/>
              </a:ext>
            </a:extLst>
          </p:cNvPr>
          <p:cNvSpPr>
            <a:spLocks noGrp="1"/>
          </p:cNvSpPr>
          <p:nvPr>
            <p:ph idx="1"/>
          </p:nvPr>
        </p:nvSpPr>
        <p:spPr/>
        <p:txBody>
          <a:bodyPr/>
          <a:lstStyle/>
          <a:p>
            <a:r>
              <a:rPr lang="en-US" sz="1700" b="1" u="sng" dirty="0">
                <a:solidFill>
                  <a:schemeClr val="tx2">
                    <a:lumMod val="50000"/>
                    <a:lumOff val="50000"/>
                  </a:schemeClr>
                </a:solidFill>
                <a:cs typeface="Calibri" panose="020F0502020204030204" pitchFamily="34" charset="0"/>
              </a:rPr>
              <a:t>Narrative citation</a:t>
            </a:r>
            <a:r>
              <a:rPr lang="en-US" sz="1700" b="1" dirty="0">
                <a:solidFill>
                  <a:schemeClr val="tx2">
                    <a:lumMod val="50000"/>
                    <a:lumOff val="50000"/>
                  </a:schemeClr>
                </a:solidFill>
                <a:cs typeface="Calibri" panose="020F0502020204030204" pitchFamily="34" charset="0"/>
              </a:rPr>
              <a:t>: If you </a:t>
            </a:r>
            <a:r>
              <a:rPr lang="en-US" sz="1700" b="1" i="1" u="sng" dirty="0">
                <a:solidFill>
                  <a:schemeClr val="tx2">
                    <a:lumMod val="50000"/>
                    <a:lumOff val="50000"/>
                  </a:schemeClr>
                </a:solidFill>
                <a:cs typeface="Calibri" panose="020F0502020204030204" pitchFamily="34" charset="0"/>
              </a:rPr>
              <a:t>do</a:t>
            </a:r>
            <a:r>
              <a:rPr lang="en-US" sz="17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pPr>
            <a:r>
              <a:rPr lang="en-US" sz="1200" dirty="0">
                <a:latin typeface="Times New Roman" panose="02020603050405020304" pitchFamily="18" charset="0"/>
                <a:cs typeface="Times New Roman" panose="02020603050405020304" pitchFamily="18" charset="0"/>
              </a:rPr>
              <a:t>Crane (2016) states, “musical improvisation is also commonly used to help with communication. Some children with ASD are nonverbal, so it is important to find ways for them to communicate nonverbally” (p. 116).</a:t>
            </a:r>
          </a:p>
          <a:p>
            <a:pPr>
              <a:lnSpc>
                <a:spcPct val="150000"/>
              </a:lnSpc>
            </a:pPr>
            <a:r>
              <a:rPr lang="en-US" sz="1800" dirty="0">
                <a:solidFill>
                  <a:srgbClr val="50A6B4"/>
                </a:solidFill>
              </a:rPr>
              <a:t>●</a:t>
            </a:r>
            <a:r>
              <a:rPr lang="en-US" sz="1700" dirty="0">
                <a:solidFill>
                  <a:srgbClr val="50A6B4"/>
                </a:solidFill>
              </a:rPr>
              <a:t> </a:t>
            </a:r>
            <a:r>
              <a:rPr lang="en-US" sz="1700" dirty="0"/>
              <a:t>Note that the date appears in parentheses immediately after the author’s name. </a:t>
            </a:r>
          </a:p>
          <a:p>
            <a:pPr>
              <a:lnSpc>
                <a:spcPct val="150000"/>
              </a:lnSpc>
            </a:pPr>
            <a:r>
              <a:rPr lang="en-US" sz="1600" dirty="0">
                <a:solidFill>
                  <a:srgbClr val="50A6B4"/>
                </a:solidFill>
              </a:rPr>
              <a:t>● </a:t>
            </a:r>
            <a:r>
              <a:rPr lang="en-US" sz="1700" dirty="0">
                <a:solidFill>
                  <a:schemeClr val="tx1"/>
                </a:solidFill>
              </a:rPr>
              <a:t>Note that the page number is included in parentheses immediately after the quote.</a:t>
            </a:r>
            <a:endParaRPr lang="en-US" sz="1700" dirty="0"/>
          </a:p>
          <a:p>
            <a:pPr>
              <a:lnSpc>
                <a:spcPct val="150000"/>
              </a:lnSpc>
              <a:spcBef>
                <a:spcPts val="800"/>
              </a:spcBef>
            </a:pPr>
            <a:r>
              <a:rPr lang="en-US" sz="1800" dirty="0">
                <a:solidFill>
                  <a:srgbClr val="50A6B4"/>
                </a:solidFill>
              </a:rPr>
              <a:t>●</a:t>
            </a:r>
            <a:r>
              <a:rPr lang="en-US" sz="1700" dirty="0">
                <a:solidFill>
                  <a:srgbClr val="50A6B4"/>
                </a:solidFill>
              </a:rPr>
              <a:t> </a:t>
            </a:r>
            <a:r>
              <a:rPr lang="en-US" sz="1700" dirty="0"/>
              <a:t>Note that the period at the end of the sentence comes </a:t>
            </a:r>
            <a:r>
              <a:rPr lang="en-US" sz="1700" b="1" i="1" dirty="0"/>
              <a:t>after</a:t>
            </a:r>
            <a:r>
              <a:rPr lang="en-US" sz="1700" dirty="0"/>
              <a:t> the final parenthesis that contains the page number.</a:t>
            </a:r>
            <a:endParaRPr lang="en-US" sz="1700" dirty="0">
              <a:cs typeface="Times New Roman" panose="02020603050405020304" pitchFamily="18" charset="0"/>
            </a:endParaRPr>
          </a:p>
          <a:p>
            <a:endParaRPr lang="en-US" dirty="0"/>
          </a:p>
        </p:txBody>
      </p:sp>
    </p:spTree>
    <p:extLst>
      <p:ext uri="{BB962C8B-B14F-4D97-AF65-F5344CB8AC3E}">
        <p14:creationId xmlns:p14="http://schemas.microsoft.com/office/powerpoint/2010/main" val="364393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E4ED-198D-45B7-B495-0EBB88770693}"/>
              </a:ext>
            </a:extLst>
          </p:cNvPr>
          <p:cNvSpPr>
            <a:spLocks noGrp="1"/>
          </p:cNvSpPr>
          <p:nvPr>
            <p:ph type="title"/>
          </p:nvPr>
        </p:nvSpPr>
        <p:spPr/>
        <p:txBody>
          <a:bodyPr>
            <a:noAutofit/>
          </a:bodyPr>
          <a:lstStyle/>
          <a:p>
            <a:r>
              <a:rPr lang="en-US" sz="4400" dirty="0"/>
              <a:t>Direct quote that is 40 or more words</a:t>
            </a:r>
          </a:p>
        </p:txBody>
      </p:sp>
      <p:sp>
        <p:nvSpPr>
          <p:cNvPr id="3" name="Content Placeholder 2">
            <a:extLst>
              <a:ext uri="{FF2B5EF4-FFF2-40B4-BE49-F238E27FC236}">
                <a16:creationId xmlns:a16="http://schemas.microsoft.com/office/drawing/2014/main" id="{E53A9973-81C2-4381-A161-67FFD11DE29E}"/>
              </a:ext>
            </a:extLst>
          </p:cNvPr>
          <p:cNvSpPr>
            <a:spLocks noGrp="1"/>
          </p:cNvSpPr>
          <p:nvPr>
            <p:ph idx="1"/>
          </p:nvPr>
        </p:nvSpPr>
        <p:spPr/>
        <p:txBody>
          <a:bodyPr/>
          <a:lstStyle/>
          <a:p>
            <a:pPr marL="0" indent="0">
              <a:buNone/>
            </a:pPr>
            <a:r>
              <a:rPr lang="en-US" dirty="0"/>
              <a:t>Use long quotations sparingly. For quotations of 40 or more words: </a:t>
            </a:r>
          </a:p>
          <a:p>
            <a:pPr lvl="0"/>
            <a:r>
              <a:rPr lang="en-US" sz="1800" dirty="0">
                <a:solidFill>
                  <a:srgbClr val="50A6B4"/>
                </a:solidFill>
              </a:rPr>
              <a:t>●</a:t>
            </a:r>
            <a:r>
              <a:rPr lang="en-US" dirty="0">
                <a:solidFill>
                  <a:srgbClr val="50A6B4"/>
                </a:solidFill>
              </a:rPr>
              <a:t> </a:t>
            </a:r>
            <a:r>
              <a:rPr lang="en-US" sz="2200" dirty="0"/>
              <a:t>Start a block quotation on a new line </a:t>
            </a:r>
          </a:p>
          <a:p>
            <a:pPr lvl="0"/>
            <a:r>
              <a:rPr lang="en-US" sz="1800" dirty="0">
                <a:solidFill>
                  <a:srgbClr val="50A6B4"/>
                </a:solidFill>
              </a:rPr>
              <a:t>●</a:t>
            </a:r>
            <a:r>
              <a:rPr lang="en-US" sz="2200" dirty="0">
                <a:solidFill>
                  <a:srgbClr val="50A6B4"/>
                </a:solidFill>
              </a:rPr>
              <a:t> </a:t>
            </a:r>
            <a:r>
              <a:rPr lang="en-US" sz="2200" dirty="0"/>
              <a:t>Indent the block quotation 0.5 inches from the left margin</a:t>
            </a:r>
          </a:p>
          <a:p>
            <a:pPr lvl="0"/>
            <a:r>
              <a:rPr lang="en-US" sz="1800" dirty="0">
                <a:solidFill>
                  <a:srgbClr val="50A6B4"/>
                </a:solidFill>
              </a:rPr>
              <a:t>●</a:t>
            </a:r>
            <a:r>
              <a:rPr lang="en-US" sz="2200" dirty="0">
                <a:solidFill>
                  <a:srgbClr val="50A6B4"/>
                </a:solidFill>
              </a:rPr>
              <a:t> </a:t>
            </a:r>
            <a:r>
              <a:rPr lang="en-US" sz="2200" dirty="0"/>
              <a:t>Double space the entire block quotation</a:t>
            </a:r>
          </a:p>
          <a:p>
            <a:pPr lvl="0"/>
            <a:r>
              <a:rPr lang="en-US" sz="1800" dirty="0">
                <a:solidFill>
                  <a:srgbClr val="50A6B4"/>
                </a:solidFill>
              </a:rPr>
              <a:t>●</a:t>
            </a:r>
            <a:r>
              <a:rPr lang="en-US" sz="2200" dirty="0">
                <a:solidFill>
                  <a:srgbClr val="50A6B4"/>
                </a:solidFill>
              </a:rPr>
              <a:t> </a:t>
            </a:r>
            <a:r>
              <a:rPr lang="en-US" sz="2200" dirty="0"/>
              <a:t>Do </a:t>
            </a:r>
            <a:r>
              <a:rPr lang="en-US" sz="2200" b="1" i="1" dirty="0"/>
              <a:t>not</a:t>
            </a:r>
            <a:r>
              <a:rPr lang="en-US" sz="2200" dirty="0"/>
              <a:t> use quotation marks around the block quotation</a:t>
            </a:r>
          </a:p>
          <a:p>
            <a:pPr lvl="0"/>
            <a:r>
              <a:rPr lang="en-US" sz="1800" dirty="0">
                <a:solidFill>
                  <a:srgbClr val="50A6B4"/>
                </a:solidFill>
              </a:rPr>
              <a:t>●</a:t>
            </a:r>
            <a:r>
              <a:rPr lang="en-US" sz="2200" dirty="0">
                <a:solidFill>
                  <a:srgbClr val="50A6B4"/>
                </a:solidFill>
              </a:rPr>
              <a:t> </a:t>
            </a:r>
            <a:r>
              <a:rPr lang="en-US" sz="2200" dirty="0">
                <a:solidFill>
                  <a:schemeClr val="tx1"/>
                </a:solidFill>
              </a:rPr>
              <a:t>You can</a:t>
            </a:r>
            <a:r>
              <a:rPr lang="en-US" sz="2200" dirty="0"/>
              <a:t> cite the source in parentheses after the quotation’s final punctuation. </a:t>
            </a:r>
            <a:r>
              <a:rPr lang="en-US" sz="2200" b="1" u="sng" dirty="0"/>
              <a:t>OR</a:t>
            </a:r>
            <a:r>
              <a:rPr lang="en-US" sz="2200" dirty="0"/>
              <a:t> you can cite the author and year in the narrative before the quotation and place only the page number in parentheses after the quotation’s final punctuation.</a:t>
            </a:r>
          </a:p>
          <a:p>
            <a:pPr lvl="0"/>
            <a:r>
              <a:rPr lang="en-US" sz="1800" dirty="0">
                <a:solidFill>
                  <a:srgbClr val="50A6B4"/>
                </a:solidFill>
              </a:rPr>
              <a:t>●</a:t>
            </a:r>
            <a:r>
              <a:rPr lang="en-US" sz="2200" dirty="0">
                <a:solidFill>
                  <a:srgbClr val="50A6B4"/>
                </a:solidFill>
              </a:rPr>
              <a:t> </a:t>
            </a:r>
            <a:r>
              <a:rPr lang="en-US" sz="2200" dirty="0">
                <a:solidFill>
                  <a:schemeClr val="tx1"/>
                </a:solidFill>
              </a:rPr>
              <a:t>In either case, do </a:t>
            </a:r>
            <a:r>
              <a:rPr lang="en-US" sz="2200" dirty="0"/>
              <a:t>not add a period after the closing parenthesis.</a:t>
            </a:r>
          </a:p>
          <a:p>
            <a:r>
              <a:rPr lang="en-US" sz="2600" b="1" dirty="0">
                <a:solidFill>
                  <a:srgbClr val="50A6B4"/>
                </a:solidFill>
              </a:rPr>
              <a:t>*</a:t>
            </a:r>
            <a:r>
              <a:rPr lang="en-US" sz="2000" i="1" dirty="0"/>
              <a:t>See the next slide for an example of a blocked quote.</a:t>
            </a:r>
          </a:p>
          <a:p>
            <a:pPr lvl="0"/>
            <a:endParaRPr lang="en-US" sz="2300" dirty="0"/>
          </a:p>
          <a:p>
            <a:pPr lvl="0"/>
            <a:endParaRPr lang="en-US" dirty="0"/>
          </a:p>
          <a:p>
            <a:pPr marL="0" indent="0">
              <a:buNone/>
            </a:pPr>
            <a:endParaRPr lang="en-US" dirty="0"/>
          </a:p>
          <a:p>
            <a:endParaRPr lang="en-US" dirty="0"/>
          </a:p>
        </p:txBody>
      </p:sp>
    </p:spTree>
    <p:extLst>
      <p:ext uri="{BB962C8B-B14F-4D97-AF65-F5344CB8AC3E}">
        <p14:creationId xmlns:p14="http://schemas.microsoft.com/office/powerpoint/2010/main" val="195544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C6A4-4C9B-445D-8A43-A50BA8280ECD}"/>
              </a:ext>
            </a:extLst>
          </p:cNvPr>
          <p:cNvSpPr>
            <a:spLocks noGrp="1"/>
          </p:cNvSpPr>
          <p:nvPr>
            <p:ph type="title"/>
          </p:nvPr>
        </p:nvSpPr>
        <p:spPr/>
        <p:txBody>
          <a:bodyPr>
            <a:normAutofit/>
          </a:bodyPr>
          <a:lstStyle/>
          <a:p>
            <a:r>
              <a:rPr lang="en-US" sz="4200" dirty="0"/>
              <a:t>Example of a direct quote that is 40 or more words</a:t>
            </a:r>
          </a:p>
        </p:txBody>
      </p:sp>
      <p:pic>
        <p:nvPicPr>
          <p:cNvPr id="7" name="Content Placeholder 6">
            <a:extLst>
              <a:ext uri="{FF2B5EF4-FFF2-40B4-BE49-F238E27FC236}">
                <a16:creationId xmlns:a16="http://schemas.microsoft.com/office/drawing/2014/main" id="{23B04B3D-9A5A-4DA5-9BF7-2D35519607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425" y="2611494"/>
            <a:ext cx="9512299" cy="4810861"/>
          </a:xfrm>
        </p:spPr>
      </p:pic>
      <p:sp>
        <p:nvSpPr>
          <p:cNvPr id="3" name="TextBox 2">
            <a:extLst>
              <a:ext uri="{FF2B5EF4-FFF2-40B4-BE49-F238E27FC236}">
                <a16:creationId xmlns:a16="http://schemas.microsoft.com/office/drawing/2014/main" id="{190AC67E-91C7-4CB4-BB5A-E622B4060C1D}"/>
              </a:ext>
            </a:extLst>
          </p:cNvPr>
          <p:cNvSpPr txBox="1"/>
          <p:nvPr/>
        </p:nvSpPr>
        <p:spPr>
          <a:xfrm>
            <a:off x="762001" y="1788399"/>
            <a:ext cx="8260555" cy="1015663"/>
          </a:xfrm>
          <a:prstGeom prst="rect">
            <a:avLst/>
          </a:prstGeom>
          <a:noFill/>
        </p:spPr>
        <p:txBody>
          <a:bodyPr wrap="square" rtlCol="0">
            <a:spAutoFit/>
          </a:bodyPr>
          <a:lstStyle/>
          <a:p>
            <a:r>
              <a:rPr lang="en-US" sz="2000" dirty="0"/>
              <a:t>The numbered comments provide instructions for formatting long quotations. </a:t>
            </a:r>
          </a:p>
          <a:p>
            <a:endParaRPr lang="en-US" sz="800" i="1" dirty="0"/>
          </a:p>
          <a:p>
            <a:r>
              <a:rPr lang="en-US" sz="1600" i="1" dirty="0"/>
              <a:t>Note: The citation for this direct quote does not contain page numbers because the source is a website, and there are no page numbers on the website.</a:t>
            </a:r>
          </a:p>
        </p:txBody>
      </p:sp>
    </p:spTree>
    <p:extLst>
      <p:ext uri="{BB962C8B-B14F-4D97-AF65-F5344CB8AC3E}">
        <p14:creationId xmlns:p14="http://schemas.microsoft.com/office/powerpoint/2010/main" val="196407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6D9B-382D-439C-AE33-A9870634AEE4}"/>
              </a:ext>
            </a:extLst>
          </p:cNvPr>
          <p:cNvSpPr>
            <a:spLocks noGrp="1"/>
          </p:cNvSpPr>
          <p:nvPr>
            <p:ph type="title"/>
          </p:nvPr>
        </p:nvSpPr>
        <p:spPr/>
        <p:txBody>
          <a:bodyPr>
            <a:normAutofit/>
          </a:bodyPr>
          <a:lstStyle/>
          <a:p>
            <a:r>
              <a:rPr lang="en-US" sz="4400" dirty="0"/>
              <a:t>Paraphrase</a:t>
            </a:r>
          </a:p>
        </p:txBody>
      </p:sp>
      <p:sp>
        <p:nvSpPr>
          <p:cNvPr id="3" name="Content Placeholder 2">
            <a:extLst>
              <a:ext uri="{FF2B5EF4-FFF2-40B4-BE49-F238E27FC236}">
                <a16:creationId xmlns:a16="http://schemas.microsoft.com/office/drawing/2014/main" id="{38EE86F8-D38E-48FB-96B3-552E513B55EE}"/>
              </a:ext>
            </a:extLst>
          </p:cNvPr>
          <p:cNvSpPr>
            <a:spLocks noGrp="1"/>
          </p:cNvSpPr>
          <p:nvPr>
            <p:ph idx="1"/>
          </p:nvPr>
        </p:nvSpPr>
        <p:spPr>
          <a:xfrm>
            <a:off x="676274" y="1825942"/>
            <a:ext cx="10753725" cy="3766185"/>
          </a:xfrm>
        </p:spPr>
        <p:txBody>
          <a:bodyPr/>
          <a:lstStyle/>
          <a:p>
            <a:pPr marL="0" indent="0">
              <a:buNone/>
            </a:pPr>
            <a:r>
              <a:rPr lang="en-US" dirty="0"/>
              <a:t>Most of the time, you will want to paraphrase the information you take from sources. But what does it mean to </a:t>
            </a:r>
            <a:r>
              <a:rPr lang="en-US" b="1" dirty="0"/>
              <a:t>paraphrase</a:t>
            </a:r>
            <a:r>
              <a:rPr lang="en-US" dirty="0"/>
              <a:t>? </a:t>
            </a:r>
          </a:p>
          <a:p>
            <a:pPr marL="0" indent="0">
              <a:buNone/>
            </a:pPr>
            <a:r>
              <a:rPr lang="en-US" sz="1800" dirty="0">
                <a:solidFill>
                  <a:srgbClr val="50A6B4"/>
                </a:solidFill>
              </a:rPr>
              <a:t>● </a:t>
            </a:r>
            <a:r>
              <a:rPr lang="en-US" dirty="0"/>
              <a:t>To paraphrase, change the wording found in the source into your own words</a:t>
            </a:r>
          </a:p>
          <a:p>
            <a:pPr marL="0" indent="0">
              <a:buNone/>
            </a:pPr>
            <a:r>
              <a:rPr lang="en-US" sz="1800" dirty="0">
                <a:solidFill>
                  <a:srgbClr val="50A6B4"/>
                </a:solidFill>
              </a:rPr>
              <a:t>● </a:t>
            </a:r>
            <a:r>
              <a:rPr lang="en-US" b="1" i="1" dirty="0"/>
              <a:t>Also</a:t>
            </a:r>
            <a:r>
              <a:rPr lang="en-US" dirty="0"/>
              <a:t> change the </a:t>
            </a:r>
            <a:r>
              <a:rPr lang="en-US" b="1" i="1" dirty="0"/>
              <a:t>structure</a:t>
            </a:r>
            <a:r>
              <a:rPr lang="en-US" dirty="0"/>
              <a:t> of the sentence</a:t>
            </a:r>
          </a:p>
          <a:p>
            <a:pPr marL="0" indent="0">
              <a:buNone/>
            </a:pPr>
            <a:r>
              <a:rPr lang="en-US" sz="1800" dirty="0">
                <a:solidFill>
                  <a:srgbClr val="50A6B4"/>
                </a:solidFill>
              </a:rPr>
              <a:t>●</a:t>
            </a:r>
            <a:r>
              <a:rPr lang="en-US" dirty="0">
                <a:solidFill>
                  <a:srgbClr val="50A6B4"/>
                </a:solidFill>
              </a:rPr>
              <a:t> </a:t>
            </a:r>
            <a:r>
              <a:rPr lang="en-US" dirty="0">
                <a:solidFill>
                  <a:schemeClr val="tx1"/>
                </a:solidFill>
              </a:rPr>
              <a:t>According to APA, you do not </a:t>
            </a:r>
            <a:r>
              <a:rPr lang="en-US" i="1" dirty="0">
                <a:solidFill>
                  <a:schemeClr val="tx1"/>
                </a:solidFill>
              </a:rPr>
              <a:t>have to</a:t>
            </a:r>
            <a:r>
              <a:rPr lang="en-US" i="1" dirty="0"/>
              <a:t> </a:t>
            </a:r>
            <a:r>
              <a:rPr lang="en-US" dirty="0"/>
              <a:t>provide a page number in the citation when you paraphrase. You </a:t>
            </a:r>
            <a:r>
              <a:rPr lang="en-US" i="1" dirty="0"/>
              <a:t>can</a:t>
            </a:r>
            <a:r>
              <a:rPr lang="en-US" dirty="0"/>
              <a:t> include page numbers for longer works, such as books, so that your reader can find the information in the source if they wish to. </a:t>
            </a:r>
          </a:p>
          <a:p>
            <a:endParaRPr lang="en-US" sz="1800" dirty="0"/>
          </a:p>
          <a:p>
            <a:r>
              <a:rPr lang="en-US" sz="2800" dirty="0">
                <a:solidFill>
                  <a:srgbClr val="50A6B4"/>
                </a:solidFill>
              </a:rPr>
              <a:t>*</a:t>
            </a:r>
            <a:r>
              <a:rPr lang="en-US" i="1" dirty="0"/>
              <a:t>See the next 2 slides for further information and examples.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67964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9AF96-4CB9-4061-8206-6A2E9E7E8439}"/>
              </a:ext>
            </a:extLst>
          </p:cNvPr>
          <p:cNvSpPr>
            <a:spLocks noGrp="1"/>
          </p:cNvSpPr>
          <p:nvPr>
            <p:ph type="title"/>
          </p:nvPr>
        </p:nvSpPr>
        <p:spPr/>
        <p:txBody>
          <a:bodyPr>
            <a:normAutofit/>
          </a:bodyPr>
          <a:lstStyle/>
          <a:p>
            <a:r>
              <a:rPr lang="en-US" sz="4400" dirty="0"/>
              <a:t>A problematic paraphrase </a:t>
            </a:r>
          </a:p>
        </p:txBody>
      </p:sp>
      <p:sp>
        <p:nvSpPr>
          <p:cNvPr id="3" name="Content Placeholder 2">
            <a:extLst>
              <a:ext uri="{FF2B5EF4-FFF2-40B4-BE49-F238E27FC236}">
                <a16:creationId xmlns:a16="http://schemas.microsoft.com/office/drawing/2014/main" id="{C14C3728-D14F-44B2-8B1B-BE4AA8242B52}"/>
              </a:ext>
            </a:extLst>
          </p:cNvPr>
          <p:cNvSpPr>
            <a:spLocks noGrp="1"/>
          </p:cNvSpPr>
          <p:nvPr>
            <p:ph idx="1"/>
          </p:nvPr>
        </p:nvSpPr>
        <p:spPr/>
        <p:txBody>
          <a:bodyPr/>
          <a:lstStyle/>
          <a:p>
            <a:pPr marL="0" indent="0">
              <a:buNone/>
            </a:pPr>
            <a:r>
              <a:rPr lang="en-US" sz="1800" dirty="0">
                <a:solidFill>
                  <a:srgbClr val="50A6B4"/>
                </a:solidFill>
              </a:rPr>
              <a:t>●</a:t>
            </a:r>
            <a:r>
              <a:rPr lang="en-US" sz="2000" dirty="0">
                <a:solidFill>
                  <a:srgbClr val="50A6B4"/>
                </a:solidFill>
              </a:rPr>
              <a:t> </a:t>
            </a:r>
            <a:r>
              <a:rPr lang="en-US" sz="1900" b="1" u="sng" dirty="0"/>
              <a:t>A problematic paraphrase </a:t>
            </a:r>
            <a:r>
              <a:rPr lang="en-US" sz="1900" dirty="0"/>
              <a:t>keeps the sentence structure of the original and simply changes a few words. </a:t>
            </a:r>
          </a:p>
          <a:p>
            <a:pPr>
              <a:buFont typeface="Wingdings" panose="05000000000000000000" pitchFamily="2" charset="2"/>
              <a:buChar char="Ø"/>
            </a:pPr>
            <a:r>
              <a:rPr lang="en-US" sz="1900" dirty="0"/>
              <a:t>Here is an original passage from a journal article: </a:t>
            </a:r>
          </a:p>
          <a:p>
            <a:pPr>
              <a:lnSpc>
                <a:spcPct val="200000"/>
              </a:lnSpc>
            </a:pPr>
            <a:r>
              <a:rPr lang="en-US" sz="1200" dirty="0">
                <a:latin typeface="Times New Roman" panose="02020603050405020304" pitchFamily="18" charset="0"/>
                <a:cs typeface="Times New Roman" panose="02020603050405020304" pitchFamily="18" charset="0"/>
              </a:rPr>
              <a:t>“Musical improvisation is also commonly used to help with communication. Some children with ASD are nonverbal, so it is important to find ways for them to communicate nonverbally” (Crane, 2016, p. 116).</a:t>
            </a:r>
          </a:p>
          <a:p>
            <a:pPr>
              <a:buFont typeface="Wingdings" panose="05000000000000000000" pitchFamily="2" charset="2"/>
              <a:buChar char="Ø"/>
            </a:pPr>
            <a:r>
              <a:rPr lang="en-US" sz="1900" dirty="0"/>
              <a:t>Here is an example of a problematic paraphrase:</a:t>
            </a:r>
          </a:p>
          <a:p>
            <a:pPr marL="0" indent="0">
              <a:lnSpc>
                <a:spcPct val="200000"/>
              </a:lnSpc>
              <a:buNone/>
            </a:pPr>
            <a:r>
              <a:rPr lang="en-US" sz="1200" dirty="0">
                <a:latin typeface="Times New Roman" panose="02020603050405020304" pitchFamily="18" charset="0"/>
                <a:cs typeface="Times New Roman" panose="02020603050405020304" pitchFamily="18" charset="0"/>
              </a:rPr>
              <a:t>Musical improvisation is also frequently used to assist communication. Some children with ASD are nonverbal, so the therapist needs 	to find ways for them to communicate nonverbally (Crane, 2016, p.116).</a:t>
            </a:r>
          </a:p>
          <a:p>
            <a:r>
              <a:rPr lang="en-US" sz="1800" dirty="0">
                <a:solidFill>
                  <a:srgbClr val="50A6B4"/>
                </a:solidFill>
              </a:rPr>
              <a:t>●</a:t>
            </a:r>
            <a:r>
              <a:rPr lang="en-US" dirty="0">
                <a:solidFill>
                  <a:srgbClr val="50A6B4"/>
                </a:solidFill>
              </a:rPr>
              <a:t> </a:t>
            </a:r>
            <a:r>
              <a:rPr lang="en-US" sz="1800" b="1" u="sng" dirty="0"/>
              <a:t>NOTE</a:t>
            </a:r>
            <a:r>
              <a:rPr lang="en-US" sz="1800" b="1" dirty="0"/>
              <a:t>:</a:t>
            </a:r>
            <a:r>
              <a:rPr lang="en-US" sz="1800" dirty="0"/>
              <a:t> This paraphrase is problematic because, technically, it is </a:t>
            </a:r>
            <a:r>
              <a:rPr lang="en-US" sz="1800" b="1" u="sng" dirty="0"/>
              <a:t>plagiarism</a:t>
            </a:r>
            <a:r>
              <a:rPr lang="en-US" sz="1800" dirty="0"/>
              <a:t>!!!  That is true even though the source is cited. Why? Because the basic sentence structure is maintained, with only a few words changed. </a:t>
            </a:r>
          </a:p>
          <a:p>
            <a:r>
              <a:rPr lang="en-US" sz="2800" dirty="0">
                <a:solidFill>
                  <a:srgbClr val="50A6B4"/>
                </a:solidFill>
              </a:rPr>
              <a:t>*</a:t>
            </a:r>
            <a:r>
              <a:rPr lang="en-US" sz="1900" dirty="0"/>
              <a:t> </a:t>
            </a:r>
            <a:r>
              <a:rPr lang="en-US" sz="1900" b="1" i="1" dirty="0"/>
              <a:t>See the next slide for an example of an acceptable paraphrase. </a:t>
            </a:r>
          </a:p>
          <a:p>
            <a:endParaRPr lang="en-US" dirty="0"/>
          </a:p>
        </p:txBody>
      </p:sp>
    </p:spTree>
    <p:extLst>
      <p:ext uri="{BB962C8B-B14F-4D97-AF65-F5344CB8AC3E}">
        <p14:creationId xmlns:p14="http://schemas.microsoft.com/office/powerpoint/2010/main" val="3753853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80DC-2042-4389-BF0B-D4F5CC552282}"/>
              </a:ext>
            </a:extLst>
          </p:cNvPr>
          <p:cNvSpPr>
            <a:spLocks noGrp="1"/>
          </p:cNvSpPr>
          <p:nvPr>
            <p:ph type="title"/>
          </p:nvPr>
        </p:nvSpPr>
        <p:spPr>
          <a:xfrm>
            <a:off x="657224" y="499533"/>
            <a:ext cx="10879932" cy="1043517"/>
          </a:xfrm>
        </p:spPr>
        <p:txBody>
          <a:bodyPr>
            <a:normAutofit/>
          </a:bodyPr>
          <a:lstStyle/>
          <a:p>
            <a:r>
              <a:rPr lang="en-US" sz="4400" dirty="0"/>
              <a:t>An acceptable paraphrase</a:t>
            </a:r>
          </a:p>
        </p:txBody>
      </p:sp>
      <p:sp>
        <p:nvSpPr>
          <p:cNvPr id="3" name="Content Placeholder 2">
            <a:extLst>
              <a:ext uri="{FF2B5EF4-FFF2-40B4-BE49-F238E27FC236}">
                <a16:creationId xmlns:a16="http://schemas.microsoft.com/office/drawing/2014/main" id="{85589A4F-2329-4D18-9D94-365D9C08E36A}"/>
              </a:ext>
            </a:extLst>
          </p:cNvPr>
          <p:cNvSpPr>
            <a:spLocks noGrp="1"/>
          </p:cNvSpPr>
          <p:nvPr>
            <p:ph idx="1"/>
          </p:nvPr>
        </p:nvSpPr>
        <p:spPr>
          <a:xfrm>
            <a:off x="676656" y="1543050"/>
            <a:ext cx="10753725" cy="4234815"/>
          </a:xfrm>
        </p:spPr>
        <p:txBody>
          <a:bodyPr/>
          <a:lstStyle/>
          <a:p>
            <a:pPr marL="0" indent="0">
              <a:buNone/>
            </a:pPr>
            <a:r>
              <a:rPr lang="en-US" sz="1800" dirty="0">
                <a:solidFill>
                  <a:srgbClr val="50A6B4"/>
                </a:solidFill>
              </a:rPr>
              <a:t>● </a:t>
            </a:r>
            <a:r>
              <a:rPr lang="en-US" sz="1800" b="1" u="sng" dirty="0"/>
              <a:t>An acceptable paraphrase </a:t>
            </a:r>
            <a:r>
              <a:rPr lang="en-US" sz="1800" dirty="0"/>
              <a:t>keeps the meaning but changes </a:t>
            </a:r>
            <a:r>
              <a:rPr lang="en-US" sz="1800" b="1" i="1" dirty="0"/>
              <a:t>both</a:t>
            </a:r>
            <a:r>
              <a:rPr lang="en-US" sz="1800" dirty="0"/>
              <a:t> the wording </a:t>
            </a:r>
            <a:r>
              <a:rPr lang="en-US" sz="1800" b="1" i="1" dirty="0"/>
              <a:t>and</a:t>
            </a:r>
            <a:r>
              <a:rPr lang="en-US" sz="1800" dirty="0"/>
              <a:t> the sentence structure of the original. </a:t>
            </a:r>
          </a:p>
          <a:p>
            <a:pPr marL="0" indent="0">
              <a:buNone/>
            </a:pPr>
            <a:r>
              <a:rPr lang="en-US" sz="1800" dirty="0">
                <a:solidFill>
                  <a:srgbClr val="50A6B4"/>
                </a:solidFill>
              </a:rPr>
              <a:t>● </a:t>
            </a:r>
            <a:r>
              <a:rPr lang="en-US" sz="1800" b="1" u="sng" dirty="0"/>
              <a:t>NOTE</a:t>
            </a:r>
            <a:r>
              <a:rPr lang="en-US" sz="1800" b="1" dirty="0"/>
              <a:t>:</a:t>
            </a:r>
            <a:r>
              <a:rPr lang="en-US" sz="1800" dirty="0"/>
              <a:t> You </a:t>
            </a:r>
            <a:r>
              <a:rPr lang="en-US" sz="1800" b="1" u="sng" dirty="0"/>
              <a:t>must</a:t>
            </a:r>
            <a:r>
              <a:rPr lang="en-US" sz="1800" dirty="0"/>
              <a:t> cite the source when you paraphrase.</a:t>
            </a:r>
          </a:p>
          <a:p>
            <a:endParaRPr lang="en-US" sz="1800" dirty="0"/>
          </a:p>
          <a:p>
            <a:pPr>
              <a:buFont typeface="Wingdings" panose="05000000000000000000" pitchFamily="2" charset="2"/>
              <a:buChar char="Ø"/>
            </a:pPr>
            <a:r>
              <a:rPr lang="en-US" sz="1800" dirty="0"/>
              <a:t>Here is an original passage from a journal article: </a:t>
            </a:r>
          </a:p>
          <a:p>
            <a:pPr>
              <a:lnSpc>
                <a:spcPct val="200000"/>
              </a:lnSpc>
              <a:spcBef>
                <a:spcPts val="800"/>
              </a:spcBef>
            </a:pPr>
            <a:r>
              <a:rPr lang="en-US" sz="1200" dirty="0">
                <a:latin typeface="Times New Roman" panose="02020603050405020304" pitchFamily="18" charset="0"/>
                <a:cs typeface="Times New Roman" panose="02020603050405020304" pitchFamily="18" charset="0"/>
              </a:rPr>
              <a:t>“Musical improvisation is also commonly used to help with communication. Some children with ASD are nonverbal, so it is important to find ways for them to communicate nonverbally” (Crane, 2016, p. 116).</a:t>
            </a:r>
            <a:endParaRPr lang="en-US" sz="1800" b="1" dirty="0"/>
          </a:p>
          <a:p>
            <a:pPr marL="0" indent="0">
              <a:buNone/>
            </a:pPr>
            <a:r>
              <a:rPr lang="en-US" sz="1800" dirty="0"/>
              <a:t>Here is an example of an acceptable paraphrase:</a:t>
            </a:r>
          </a:p>
          <a:p>
            <a:pPr marL="0" indent="0">
              <a:lnSpc>
                <a:spcPct val="200000"/>
              </a:lnSpc>
              <a:buNone/>
            </a:pPr>
            <a:r>
              <a:rPr lang="en-US" sz="1200" dirty="0">
                <a:latin typeface="Times New Roman" panose="02020603050405020304" pitchFamily="18" charset="0"/>
                <a:cs typeface="Times New Roman" panose="02020603050405020304" pitchFamily="18" charset="0"/>
              </a:rPr>
              <a:t>Musical improvisation can be an effective way to help nonverbal children with ASD to communicate (Crane, 2016). </a:t>
            </a:r>
          </a:p>
          <a:p>
            <a:endParaRPr lang="en-US" dirty="0"/>
          </a:p>
        </p:txBody>
      </p:sp>
    </p:spTree>
    <p:extLst>
      <p:ext uri="{BB962C8B-B14F-4D97-AF65-F5344CB8AC3E}">
        <p14:creationId xmlns:p14="http://schemas.microsoft.com/office/powerpoint/2010/main" val="198784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B04FC-F0EE-49C8-8315-EE6BB32586DA}"/>
              </a:ext>
            </a:extLst>
          </p:cNvPr>
          <p:cNvSpPr>
            <a:spLocks noGrp="1"/>
          </p:cNvSpPr>
          <p:nvPr>
            <p:ph type="title"/>
          </p:nvPr>
        </p:nvSpPr>
        <p:spPr/>
        <p:txBody>
          <a:bodyPr>
            <a:normAutofit/>
          </a:bodyPr>
          <a:lstStyle/>
          <a:p>
            <a:r>
              <a:rPr lang="en-US" sz="4400" dirty="0"/>
              <a:t>Combination paraphrase and direct quote</a:t>
            </a:r>
          </a:p>
        </p:txBody>
      </p:sp>
      <p:sp>
        <p:nvSpPr>
          <p:cNvPr id="3" name="Content Placeholder 2">
            <a:extLst>
              <a:ext uri="{FF2B5EF4-FFF2-40B4-BE49-F238E27FC236}">
                <a16:creationId xmlns:a16="http://schemas.microsoft.com/office/drawing/2014/main" id="{6E47CEFD-07A9-4064-A80C-8162451C15B3}"/>
              </a:ext>
            </a:extLst>
          </p:cNvPr>
          <p:cNvSpPr>
            <a:spLocks noGrp="1"/>
          </p:cNvSpPr>
          <p:nvPr>
            <p:ph idx="1"/>
          </p:nvPr>
        </p:nvSpPr>
        <p:spPr>
          <a:xfrm>
            <a:off x="657224" y="2089578"/>
            <a:ext cx="10753725" cy="3766185"/>
          </a:xfrm>
        </p:spPr>
        <p:txBody>
          <a:bodyPr/>
          <a:lstStyle/>
          <a:p>
            <a:pPr marL="0" indent="0">
              <a:buNone/>
            </a:pPr>
            <a:r>
              <a:rPr lang="en-US" sz="2000" dirty="0"/>
              <a:t>Another option to using a direct quote is to use a combination of a paraphrase and a direct quote. Be sure to include page numbers when quoting, if the source you are using contains page numbers. </a:t>
            </a:r>
          </a:p>
          <a:p>
            <a:pPr marL="0" indent="0">
              <a:spcBef>
                <a:spcPts val="800"/>
              </a:spcBef>
              <a:buNone/>
            </a:pPr>
            <a:endParaRPr lang="en-US" sz="800" b="1" u="sng" dirty="0"/>
          </a:p>
          <a:p>
            <a:pPr marL="0" indent="0">
              <a:spcBef>
                <a:spcPts val="800"/>
              </a:spcBef>
              <a:buNone/>
            </a:pPr>
            <a:r>
              <a:rPr lang="en-US" sz="2000" b="1" u="sng" dirty="0"/>
              <a:t>The original passage from the journal article</a:t>
            </a:r>
            <a:r>
              <a:rPr lang="en-US" sz="2000" b="1" dirty="0"/>
              <a:t>: </a:t>
            </a:r>
            <a:br>
              <a:rPr lang="en-US" sz="2000" b="1" dirty="0"/>
            </a:br>
            <a:endParaRPr lang="en-US" sz="2000" b="1" dirty="0"/>
          </a:p>
          <a:p>
            <a:pPr marL="0" indent="0">
              <a:lnSpc>
                <a:spcPct val="200000"/>
              </a:lnSpc>
              <a:spcBef>
                <a:spcPts val="0"/>
              </a:spcBef>
              <a:buNone/>
            </a:pPr>
            <a:r>
              <a:rPr lang="en-US" sz="1200" dirty="0">
                <a:latin typeface="Times New Roman" panose="02020603050405020304" pitchFamily="18" charset="0"/>
                <a:cs typeface="Times New Roman" panose="02020603050405020304" pitchFamily="18" charset="0"/>
              </a:rPr>
              <a:t>“Musical improvisation is also commonly used to help with communication. Some children with ASD are nonverbal, so it is important to find ways for them to communicate nonverbally” (Crane, 2016, p. 116). </a:t>
            </a:r>
          </a:p>
          <a:p>
            <a:pPr marL="0" indent="0">
              <a:buNone/>
            </a:pPr>
            <a:r>
              <a:rPr lang="en-US" sz="2000" b="1" u="sng" dirty="0"/>
              <a:t>Direct quote with a paraphrase</a:t>
            </a:r>
            <a:r>
              <a:rPr lang="en-US" sz="2000" b="1" dirty="0"/>
              <a:t>: </a:t>
            </a:r>
          </a:p>
          <a:p>
            <a:pPr marL="0" indent="0">
              <a:lnSpc>
                <a:spcPct val="200000"/>
              </a:lnSpc>
              <a:buNone/>
            </a:pPr>
            <a:r>
              <a:rPr lang="en-US" sz="1200" dirty="0">
                <a:latin typeface="Times New Roman" panose="02020603050405020304" pitchFamily="18" charset="0"/>
                <a:cs typeface="Times New Roman" panose="02020603050405020304" pitchFamily="18" charset="0"/>
              </a:rPr>
              <a:t>Crane (2016) states that “some children with ASD are nonverbal, so it is important to find ways for them to communicate nonverbally,” and musical improvisation is one method that can be used (p. 116).</a:t>
            </a:r>
          </a:p>
          <a:p>
            <a:pPr marL="0" indent="0">
              <a:lnSpc>
                <a:spcPct val="100000"/>
              </a:lnSpc>
              <a:buNone/>
            </a:pPr>
            <a:r>
              <a:rPr lang="en-US" sz="2800" dirty="0">
                <a:solidFill>
                  <a:srgbClr val="50A6B4"/>
                </a:solidFill>
                <a:cs typeface="Times New Roman" panose="02020603050405020304" pitchFamily="18" charset="0"/>
              </a:rPr>
              <a:t>*</a:t>
            </a:r>
            <a:r>
              <a:rPr lang="en-US" sz="1600" dirty="0">
                <a:cs typeface="Times New Roman" panose="02020603050405020304" pitchFamily="18" charset="0"/>
              </a:rPr>
              <a:t>Note that the letter </a:t>
            </a:r>
            <a:r>
              <a:rPr lang="en-US" sz="1600" u="sng" dirty="0">
                <a:cs typeface="Times New Roman" panose="02020603050405020304" pitchFamily="18" charset="0"/>
              </a:rPr>
              <a:t>s</a:t>
            </a:r>
            <a:r>
              <a:rPr lang="en-US" sz="1600" dirty="0">
                <a:cs typeface="Times New Roman" panose="02020603050405020304" pitchFamily="18" charset="0"/>
              </a:rPr>
              <a:t> in the word </a:t>
            </a:r>
            <a:r>
              <a:rPr lang="en-US" sz="1600" u="sng" dirty="0">
                <a:cs typeface="Times New Roman" panose="02020603050405020304" pitchFamily="18" charset="0"/>
              </a:rPr>
              <a:t>some</a:t>
            </a:r>
            <a:r>
              <a:rPr lang="en-US" sz="1600" dirty="0">
                <a:cs typeface="Times New Roman" panose="02020603050405020304" pitchFamily="18" charset="0"/>
              </a:rPr>
              <a:t> was changed to a lower case letter because of its placement in the middle of the sentence. The APA manual </a:t>
            </a:r>
            <a:r>
              <a:rPr lang="en-US" sz="1600" b="1" u="sng" dirty="0"/>
              <a:t>8.30 Changes to a Quotation Requiring No Explanation</a:t>
            </a:r>
            <a:r>
              <a:rPr lang="en-US" sz="1600" dirty="0"/>
              <a:t> states that this change is permitted. </a:t>
            </a:r>
          </a:p>
          <a:p>
            <a:pPr marL="0" indent="0">
              <a:lnSpc>
                <a:spcPct val="200000"/>
              </a:lnSpc>
              <a:buNone/>
            </a:pPr>
            <a:endParaRPr lang="en-US" sz="1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191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3981-DF62-482A-A590-FC893942F8F1}"/>
              </a:ext>
            </a:extLst>
          </p:cNvPr>
          <p:cNvSpPr>
            <a:spLocks noGrp="1"/>
          </p:cNvSpPr>
          <p:nvPr>
            <p:ph type="title"/>
          </p:nvPr>
        </p:nvSpPr>
        <p:spPr/>
        <p:txBody>
          <a:bodyPr>
            <a:normAutofit/>
          </a:bodyPr>
          <a:lstStyle/>
          <a:p>
            <a:r>
              <a:rPr lang="en-US" sz="4400" dirty="0"/>
              <a:t>About This Tutorial</a:t>
            </a:r>
          </a:p>
        </p:txBody>
      </p:sp>
      <p:sp>
        <p:nvSpPr>
          <p:cNvPr id="3" name="Content Placeholder 2">
            <a:extLst>
              <a:ext uri="{FF2B5EF4-FFF2-40B4-BE49-F238E27FC236}">
                <a16:creationId xmlns:a16="http://schemas.microsoft.com/office/drawing/2014/main" id="{72D40543-7B3C-46C3-A18C-DC6D50BDC09B}"/>
              </a:ext>
            </a:extLst>
          </p:cNvPr>
          <p:cNvSpPr>
            <a:spLocks noGrp="1"/>
          </p:cNvSpPr>
          <p:nvPr>
            <p:ph idx="1"/>
          </p:nvPr>
        </p:nvSpPr>
        <p:spPr/>
        <p:txBody>
          <a:bodyPr/>
          <a:lstStyle/>
          <a:p>
            <a:r>
              <a:rPr lang="en-US" sz="1800" dirty="0">
                <a:solidFill>
                  <a:srgbClr val="50A6B4"/>
                </a:solidFill>
              </a:rPr>
              <a:t>●</a:t>
            </a:r>
            <a:r>
              <a:rPr lang="en-US" dirty="0"/>
              <a:t>The slides that follow highlight some of the basic elements of APA style. </a:t>
            </a:r>
          </a:p>
          <a:p>
            <a:r>
              <a:rPr lang="en-US" sz="1800" dirty="0">
                <a:solidFill>
                  <a:srgbClr val="50A6B4"/>
                </a:solidFill>
              </a:rPr>
              <a:t>●</a:t>
            </a:r>
            <a:r>
              <a:rPr lang="en-US" dirty="0">
                <a:solidFill>
                  <a:srgbClr val="50A6B4"/>
                </a:solidFill>
              </a:rPr>
              <a:t> </a:t>
            </a:r>
            <a:r>
              <a:rPr lang="en-US" dirty="0"/>
              <a:t>All information comes from the newest (7th) edition of the </a:t>
            </a:r>
            <a:r>
              <a:rPr lang="en-US" i="1" dirty="0"/>
              <a:t>Publication Manual of the American Psychological Association</a:t>
            </a:r>
            <a:r>
              <a:rPr lang="en-US" dirty="0"/>
              <a:t>.</a:t>
            </a:r>
            <a:endParaRPr lang="en-US" i="1" dirty="0"/>
          </a:p>
          <a:p>
            <a:r>
              <a:rPr lang="en-US" sz="1800" dirty="0">
                <a:solidFill>
                  <a:srgbClr val="50A6B4"/>
                </a:solidFill>
              </a:rPr>
              <a:t>●</a:t>
            </a:r>
            <a:r>
              <a:rPr lang="en-US" dirty="0">
                <a:solidFill>
                  <a:srgbClr val="50A6B4"/>
                </a:solidFill>
              </a:rPr>
              <a:t> </a:t>
            </a:r>
            <a:r>
              <a:rPr lang="en-US" dirty="0"/>
              <a:t>Section numbers and headings (for example, </a:t>
            </a:r>
            <a:r>
              <a:rPr lang="en-US" b="1" dirty="0">
                <a:cs typeface="Times New Roman" panose="02020603050405020304" pitchFamily="18" charset="0"/>
              </a:rPr>
              <a:t>8.17 Number of Authors to Include in In-text Citations</a:t>
            </a:r>
            <a:r>
              <a:rPr lang="en-US" dirty="0"/>
              <a:t>) refer to specific sections of the APA manual.</a:t>
            </a:r>
          </a:p>
          <a:p>
            <a:r>
              <a:rPr lang="en-US" sz="1800" dirty="0">
                <a:solidFill>
                  <a:srgbClr val="50A6B4"/>
                </a:solidFill>
              </a:rPr>
              <a:t>●</a:t>
            </a:r>
            <a:r>
              <a:rPr lang="en-US" dirty="0">
                <a:solidFill>
                  <a:srgbClr val="50A6B4"/>
                </a:solidFill>
              </a:rPr>
              <a:t> </a:t>
            </a:r>
            <a:r>
              <a:rPr lang="en-US" dirty="0"/>
              <a:t>For further information beyond what is presented in this tutorial, please consult the relevant sections of the manual itself.</a:t>
            </a:r>
          </a:p>
          <a:p>
            <a:pPr marL="0" indent="0">
              <a:buNone/>
            </a:pPr>
            <a:endParaRPr lang="en-US" dirty="0"/>
          </a:p>
        </p:txBody>
      </p:sp>
    </p:spTree>
    <p:extLst>
      <p:ext uri="{BB962C8B-B14F-4D97-AF65-F5344CB8AC3E}">
        <p14:creationId xmlns:p14="http://schemas.microsoft.com/office/powerpoint/2010/main" val="377517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D737-455D-4FA7-9B8A-53D406F61231}"/>
              </a:ext>
            </a:extLst>
          </p:cNvPr>
          <p:cNvSpPr>
            <a:spLocks noGrp="1"/>
          </p:cNvSpPr>
          <p:nvPr>
            <p:ph type="title"/>
          </p:nvPr>
        </p:nvSpPr>
        <p:spPr/>
        <p:txBody>
          <a:bodyPr>
            <a:normAutofit/>
          </a:bodyPr>
          <a:lstStyle/>
          <a:p>
            <a:r>
              <a:rPr lang="en-US" sz="4400" dirty="0"/>
              <a:t>How to use a quote within a quote</a:t>
            </a:r>
          </a:p>
        </p:txBody>
      </p:sp>
      <p:sp>
        <p:nvSpPr>
          <p:cNvPr id="3" name="Content Placeholder 2">
            <a:extLst>
              <a:ext uri="{FF2B5EF4-FFF2-40B4-BE49-F238E27FC236}">
                <a16:creationId xmlns:a16="http://schemas.microsoft.com/office/drawing/2014/main" id="{CECE1ED2-94AF-4993-BA41-FEC0D9D1CDDE}"/>
              </a:ext>
            </a:extLst>
          </p:cNvPr>
          <p:cNvSpPr>
            <a:spLocks noGrp="1"/>
          </p:cNvSpPr>
          <p:nvPr>
            <p:ph idx="1"/>
          </p:nvPr>
        </p:nvSpPr>
        <p:spPr>
          <a:xfrm>
            <a:off x="676274" y="1618775"/>
            <a:ext cx="10753725" cy="3766185"/>
          </a:xfrm>
        </p:spPr>
        <p:txBody>
          <a:bodyPr/>
          <a:lstStyle/>
          <a:p>
            <a:r>
              <a:rPr lang="en-US" sz="1700" dirty="0"/>
              <a:t>The source that you are reading may quote someone directly, putting their words in quotation marks. If you want to use that direct quote in your paper, then you would be quoting already quoted words. How do you format this quote within a quote? </a:t>
            </a:r>
          </a:p>
          <a:p>
            <a:r>
              <a:rPr lang="en-US" sz="1700" dirty="0"/>
              <a:t>In the example below, the source is a report by the United States Department of Justice. That report quotes the words of Thomas E. Perez, Assistant Attorney General for the Civil Rights Division of the United States Department of Justice. </a:t>
            </a:r>
          </a:p>
          <a:p>
            <a:r>
              <a:rPr lang="en-US" sz="1800" dirty="0">
                <a:solidFill>
                  <a:srgbClr val="50A6B4"/>
                </a:solidFill>
              </a:rPr>
              <a:t>●</a:t>
            </a:r>
            <a:r>
              <a:rPr lang="en-US" sz="1600" dirty="0">
                <a:solidFill>
                  <a:srgbClr val="50A6B4"/>
                </a:solidFill>
              </a:rPr>
              <a:t> </a:t>
            </a:r>
            <a:r>
              <a:rPr lang="en-US" sz="1700" dirty="0"/>
              <a:t>The format for a quote within a quote is to use single quotation marks within double quotation marks.</a:t>
            </a:r>
          </a:p>
          <a:p>
            <a:pPr>
              <a:spcBef>
                <a:spcPts val="800"/>
              </a:spcBef>
            </a:pPr>
            <a:r>
              <a:rPr lang="en-US" sz="1700" dirty="0"/>
              <a:t>      Single quotation marks look like this: ‘quote’</a:t>
            </a:r>
          </a:p>
          <a:p>
            <a:pPr>
              <a:spcBef>
                <a:spcPts val="800"/>
              </a:spcBef>
            </a:pPr>
            <a:r>
              <a:rPr lang="en-US" sz="1700" dirty="0"/>
              <a:t>      Double quotation marks look like this: “quote“</a:t>
            </a:r>
          </a:p>
          <a:p>
            <a:pPr>
              <a:spcBef>
                <a:spcPts val="800"/>
              </a:spcBef>
            </a:pPr>
            <a:r>
              <a:rPr lang="en-US" sz="1700" dirty="0"/>
              <a:t>      Put them together like this: “’quote‘”</a:t>
            </a:r>
          </a:p>
          <a:p>
            <a:pPr>
              <a:spcBef>
                <a:spcPts val="200"/>
              </a:spcBef>
            </a:pPr>
            <a:r>
              <a:rPr lang="en-US" sz="1700" u="sng" dirty="0"/>
              <a:t>Example</a:t>
            </a:r>
            <a:r>
              <a:rPr lang="en-US" sz="1700" dirty="0"/>
              <a:t>: </a:t>
            </a:r>
          </a:p>
          <a:p>
            <a:pPr>
              <a:lnSpc>
                <a:spcPct val="150000"/>
              </a:lnSpc>
              <a:spcBef>
                <a:spcPts val="200"/>
              </a:spcBef>
            </a:pPr>
            <a:r>
              <a:rPr lang="en-US" sz="1200" dirty="0">
                <a:latin typeface="Times New Roman" panose="02020603050405020304" pitchFamily="18" charset="0"/>
                <a:cs typeface="Times New Roman" panose="02020603050405020304" pitchFamily="18" charset="0"/>
              </a:rPr>
              <a:t>Federally-funded schools are required to provide each child, regardless of ability, with equal access to the school and to any activities or programs that it offers. “’All children deserve access to educational services, and making sure that schools are fully accessible to children with disabilities is a necessary part of integrating individuals with disabilities into all aspects of American life,’” according to Thomas E. Perez, Assistant Attorney General for the Civil Rights Division (United States Department of Justice, 2011).</a:t>
            </a:r>
          </a:p>
          <a:p>
            <a:pPr>
              <a:lnSpc>
                <a:spcPct val="200000"/>
              </a:lnSpc>
              <a:spcBef>
                <a:spcPts val="800"/>
              </a:spcBef>
            </a:pPr>
            <a:r>
              <a:rPr lang="en-US" sz="1300" b="1" i="1" dirty="0"/>
              <a:t>Note: The citation for this direct quote does not contain page numbers because the sources is a website, and there are no page numbers on the website.</a:t>
            </a:r>
          </a:p>
          <a:p>
            <a:pPr>
              <a:lnSpc>
                <a:spcPct val="200000"/>
              </a:lnSpc>
              <a:spcBef>
                <a:spcPts val="800"/>
              </a:spcBef>
            </a:pPr>
            <a:endParaRPr lang="en-US" sz="1200" b="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90642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082E1-9481-4C87-B2D8-34F6E17D6B07}"/>
              </a:ext>
            </a:extLst>
          </p:cNvPr>
          <p:cNvSpPr>
            <a:spLocks noGrp="1"/>
          </p:cNvSpPr>
          <p:nvPr>
            <p:ph type="title"/>
          </p:nvPr>
        </p:nvSpPr>
        <p:spPr/>
        <p:txBody>
          <a:bodyPr>
            <a:normAutofit/>
          </a:bodyPr>
          <a:lstStyle/>
          <a:p>
            <a:r>
              <a:rPr lang="en-US" sz="4800" dirty="0"/>
              <a:t>Part 3: Managing the Sources: In-text citations</a:t>
            </a:r>
          </a:p>
        </p:txBody>
      </p:sp>
      <p:sp>
        <p:nvSpPr>
          <p:cNvPr id="3" name="Content Placeholder 2">
            <a:extLst>
              <a:ext uri="{FF2B5EF4-FFF2-40B4-BE49-F238E27FC236}">
                <a16:creationId xmlns:a16="http://schemas.microsoft.com/office/drawing/2014/main" id="{425C7B16-9256-42DE-92C5-32525B92D3BC}"/>
              </a:ext>
            </a:extLst>
          </p:cNvPr>
          <p:cNvSpPr>
            <a:spLocks noGrp="1"/>
          </p:cNvSpPr>
          <p:nvPr>
            <p:ph idx="1"/>
          </p:nvPr>
        </p:nvSpPr>
        <p:spPr/>
        <p:txBody>
          <a:bodyPr>
            <a:normAutofit/>
          </a:bodyPr>
          <a:lstStyle/>
          <a:p>
            <a:pPr marL="0" indent="0">
              <a:buNone/>
            </a:pPr>
            <a:r>
              <a:rPr lang="en-US" sz="3600" dirty="0">
                <a:solidFill>
                  <a:srgbClr val="50A6B4"/>
                </a:solidFill>
              </a:rPr>
              <a:t>What are in-text citations?</a:t>
            </a:r>
          </a:p>
          <a:p>
            <a:pPr marL="0" indent="0">
              <a:buNone/>
            </a:pPr>
            <a:r>
              <a:rPr lang="en-US" sz="1800" dirty="0">
                <a:solidFill>
                  <a:srgbClr val="50A6B4"/>
                </a:solidFill>
              </a:rPr>
              <a:t>●</a:t>
            </a:r>
            <a:r>
              <a:rPr lang="en-US" dirty="0">
                <a:solidFill>
                  <a:srgbClr val="50A6B4"/>
                </a:solidFill>
              </a:rPr>
              <a:t> </a:t>
            </a:r>
            <a:r>
              <a:rPr lang="en-US" dirty="0"/>
              <a:t>In-text citations are a method of acknowledging that you have taken information or ideas from a source - i.e., a journal article, book, website, or some other source</a:t>
            </a:r>
          </a:p>
          <a:p>
            <a:pPr marL="0" indent="0">
              <a:buNone/>
            </a:pPr>
            <a:r>
              <a:rPr lang="en-US" sz="1800" dirty="0">
                <a:solidFill>
                  <a:srgbClr val="50A6B4"/>
                </a:solidFill>
              </a:rPr>
              <a:t>●</a:t>
            </a:r>
            <a:r>
              <a:rPr lang="en-US" dirty="0">
                <a:solidFill>
                  <a:srgbClr val="50A6B4"/>
                </a:solidFill>
              </a:rPr>
              <a:t> </a:t>
            </a:r>
            <a:r>
              <a:rPr lang="en-US" dirty="0"/>
              <a:t>They include the author(s) and date of publication of the work you are citing</a:t>
            </a:r>
          </a:p>
          <a:p>
            <a:pPr marL="0" indent="0">
              <a:buNone/>
            </a:pPr>
            <a:r>
              <a:rPr lang="en-US" sz="1800" dirty="0">
                <a:solidFill>
                  <a:srgbClr val="50A6B4"/>
                </a:solidFill>
              </a:rPr>
              <a:t>●</a:t>
            </a:r>
            <a:r>
              <a:rPr lang="en-US" dirty="0">
                <a:solidFill>
                  <a:srgbClr val="50A6B4"/>
                </a:solidFill>
              </a:rPr>
              <a:t> </a:t>
            </a:r>
            <a:r>
              <a:rPr lang="en-US" dirty="0"/>
              <a:t>For quoted material, they also include the page number </a:t>
            </a:r>
          </a:p>
          <a:p>
            <a:pPr marL="457200" lvl="1" indent="0">
              <a:buNone/>
            </a:pPr>
            <a:endParaRPr lang="en-US" dirty="0"/>
          </a:p>
          <a:p>
            <a:pPr marL="0" lvl="1" indent="0">
              <a:buNone/>
            </a:pPr>
            <a:r>
              <a:rPr lang="en-US" sz="2800" b="1" dirty="0">
                <a:solidFill>
                  <a:schemeClr val="tx2">
                    <a:lumMod val="50000"/>
                    <a:lumOff val="50000"/>
                  </a:schemeClr>
                </a:solidFill>
              </a:rPr>
              <a:t>*</a:t>
            </a:r>
            <a:r>
              <a:rPr lang="en-US" sz="1800" b="1" i="1" u="sng" dirty="0"/>
              <a:t>NOTE</a:t>
            </a:r>
            <a:r>
              <a:rPr lang="en-US" sz="1800" b="1" i="1" dirty="0"/>
              <a:t>: The slides that follow provide specific rules and examples for citing various sources using in-text citations.</a:t>
            </a:r>
          </a:p>
          <a:p>
            <a:pPr marL="0" indent="0">
              <a:buNone/>
            </a:pPr>
            <a:endParaRPr lang="en-US" dirty="0"/>
          </a:p>
        </p:txBody>
      </p:sp>
    </p:spTree>
    <p:extLst>
      <p:ext uri="{BB962C8B-B14F-4D97-AF65-F5344CB8AC3E}">
        <p14:creationId xmlns:p14="http://schemas.microsoft.com/office/powerpoint/2010/main" val="1272725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948F2-3B4C-44D6-A95A-3685DA5B1409}"/>
              </a:ext>
            </a:extLst>
          </p:cNvPr>
          <p:cNvSpPr>
            <a:spLocks noGrp="1"/>
          </p:cNvSpPr>
          <p:nvPr>
            <p:ph type="title"/>
          </p:nvPr>
        </p:nvSpPr>
        <p:spPr/>
        <p:txBody>
          <a:bodyPr>
            <a:normAutofit/>
          </a:bodyPr>
          <a:lstStyle/>
          <a:p>
            <a:r>
              <a:rPr lang="en-US" sz="4400" dirty="0"/>
              <a:t>What sources should I cite?</a:t>
            </a:r>
          </a:p>
        </p:txBody>
      </p:sp>
      <p:sp>
        <p:nvSpPr>
          <p:cNvPr id="3" name="Content Placeholder 2">
            <a:extLst>
              <a:ext uri="{FF2B5EF4-FFF2-40B4-BE49-F238E27FC236}">
                <a16:creationId xmlns:a16="http://schemas.microsoft.com/office/drawing/2014/main" id="{CAF9C46C-A8DC-4B39-B89D-17719A8575BA}"/>
              </a:ext>
            </a:extLst>
          </p:cNvPr>
          <p:cNvSpPr>
            <a:spLocks noGrp="1"/>
          </p:cNvSpPr>
          <p:nvPr>
            <p:ph idx="1"/>
          </p:nvPr>
        </p:nvSpPr>
        <p:spPr/>
        <p:txBody>
          <a:bodyPr/>
          <a:lstStyle/>
          <a:p>
            <a:r>
              <a:rPr lang="en-US" sz="3200" dirty="0">
                <a:solidFill>
                  <a:srgbClr val="50A6B4"/>
                </a:solidFill>
              </a:rPr>
              <a:t>The Rule: </a:t>
            </a:r>
          </a:p>
          <a:p>
            <a:r>
              <a:rPr lang="en-US" dirty="0"/>
              <a:t>According to the APA manual section </a:t>
            </a:r>
            <a:r>
              <a:rPr lang="en-US" b="1" dirty="0"/>
              <a:t>8.1 Appropriate Level of Citation</a:t>
            </a:r>
            <a:r>
              <a:rPr lang="en-US" dirty="0"/>
              <a:t>: </a:t>
            </a:r>
          </a:p>
          <a:p>
            <a:r>
              <a:rPr lang="en-US" dirty="0"/>
              <a:t>“Cite the work of those individuals whose ideas, theories, or research have directly influenced your work. The works you cite provide key background information, support or dispute your thesis, or offer critical definitions and data. Cite only works that you have read and ideas that you have incorporated into your writing.” </a:t>
            </a:r>
          </a:p>
          <a:p>
            <a:r>
              <a:rPr lang="en-US" b="1" i="1" dirty="0">
                <a:solidFill>
                  <a:schemeClr val="tx2">
                    <a:lumMod val="50000"/>
                    <a:lumOff val="50000"/>
                  </a:schemeClr>
                </a:solidFill>
              </a:rPr>
              <a:t>   </a:t>
            </a:r>
            <a:r>
              <a:rPr lang="en-US" sz="2800" b="1" dirty="0">
                <a:solidFill>
                  <a:schemeClr val="tx2">
                    <a:lumMod val="50000"/>
                    <a:lumOff val="50000"/>
                  </a:schemeClr>
                </a:solidFill>
              </a:rPr>
              <a:t>*</a:t>
            </a:r>
            <a:r>
              <a:rPr lang="en-US" i="1" dirty="0"/>
              <a:t>See the next slide.</a:t>
            </a:r>
          </a:p>
          <a:p>
            <a:endParaRPr lang="en-US" i="1" dirty="0"/>
          </a:p>
          <a:p>
            <a:endParaRPr lang="en-US" dirty="0"/>
          </a:p>
        </p:txBody>
      </p:sp>
    </p:spTree>
    <p:extLst>
      <p:ext uri="{BB962C8B-B14F-4D97-AF65-F5344CB8AC3E}">
        <p14:creationId xmlns:p14="http://schemas.microsoft.com/office/powerpoint/2010/main" val="2662164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EFC1-4C35-42FF-AC9D-74AB8AAC7778}"/>
              </a:ext>
            </a:extLst>
          </p:cNvPr>
          <p:cNvSpPr>
            <a:spLocks noGrp="1"/>
          </p:cNvSpPr>
          <p:nvPr>
            <p:ph type="title"/>
          </p:nvPr>
        </p:nvSpPr>
        <p:spPr/>
        <p:txBody>
          <a:bodyPr>
            <a:normAutofit/>
          </a:bodyPr>
          <a:lstStyle/>
          <a:p>
            <a:r>
              <a:rPr lang="en-US" sz="4400" dirty="0"/>
              <a:t>So what does the rule mean, exactly? </a:t>
            </a:r>
          </a:p>
        </p:txBody>
      </p:sp>
      <p:sp>
        <p:nvSpPr>
          <p:cNvPr id="3" name="Content Placeholder 2">
            <a:extLst>
              <a:ext uri="{FF2B5EF4-FFF2-40B4-BE49-F238E27FC236}">
                <a16:creationId xmlns:a16="http://schemas.microsoft.com/office/drawing/2014/main" id="{32624B6F-B9E0-4181-9586-BFFACB88A09E}"/>
              </a:ext>
            </a:extLst>
          </p:cNvPr>
          <p:cNvSpPr>
            <a:spLocks noGrp="1"/>
          </p:cNvSpPr>
          <p:nvPr>
            <p:ph idx="1"/>
          </p:nvPr>
        </p:nvSpPr>
        <p:spPr/>
        <p:txBody>
          <a:bodyPr/>
          <a:lstStyle/>
          <a:p>
            <a:r>
              <a:rPr lang="en-US" sz="2800" b="1" dirty="0">
                <a:solidFill>
                  <a:srgbClr val="50A6B4"/>
                </a:solidFill>
              </a:rPr>
              <a:t>*</a:t>
            </a:r>
            <a:r>
              <a:rPr lang="en-US" i="1" dirty="0"/>
              <a:t>See previous slide</a:t>
            </a:r>
          </a:p>
          <a:p>
            <a:r>
              <a:rPr lang="en-US" dirty="0"/>
              <a:t>You must include a citation for any information or ideas that you take from a source, </a:t>
            </a:r>
            <a:r>
              <a:rPr lang="en-US" b="1" i="1" dirty="0"/>
              <a:t>whether you quote directly or not</a:t>
            </a:r>
            <a:r>
              <a:rPr lang="en-US" dirty="0"/>
              <a:t>.</a:t>
            </a:r>
          </a:p>
          <a:p>
            <a:r>
              <a:rPr lang="en-US" u="sng" dirty="0"/>
              <a:t>This includes</a:t>
            </a:r>
            <a:r>
              <a:rPr lang="en-US" dirty="0"/>
              <a:t>: </a:t>
            </a:r>
          </a:p>
          <a:p>
            <a:pPr lvl="1"/>
            <a:r>
              <a:rPr lang="en-US" sz="1800" dirty="0">
                <a:solidFill>
                  <a:srgbClr val="50A6B4"/>
                </a:solidFill>
              </a:rPr>
              <a:t>● </a:t>
            </a:r>
            <a:r>
              <a:rPr lang="en-US" dirty="0">
                <a:solidFill>
                  <a:schemeClr val="tx1"/>
                </a:solidFill>
              </a:rPr>
              <a:t>Facts, including:</a:t>
            </a:r>
            <a:r>
              <a:rPr lang="en-US" dirty="0">
                <a:solidFill>
                  <a:srgbClr val="50A6B4"/>
                </a:solidFill>
              </a:rPr>
              <a:t> </a:t>
            </a:r>
          </a:p>
          <a:p>
            <a:pPr lvl="3"/>
            <a:r>
              <a:rPr lang="en-US" dirty="0"/>
              <a:t>Background information</a:t>
            </a:r>
          </a:p>
          <a:p>
            <a:pPr lvl="3"/>
            <a:r>
              <a:rPr lang="en-US" dirty="0"/>
              <a:t>Statistics</a:t>
            </a:r>
          </a:p>
          <a:p>
            <a:pPr lvl="1"/>
            <a:r>
              <a:rPr lang="en-US" sz="1800" dirty="0">
                <a:solidFill>
                  <a:srgbClr val="50A6B4"/>
                </a:solidFill>
              </a:rPr>
              <a:t>●</a:t>
            </a:r>
            <a:r>
              <a:rPr lang="en-US" dirty="0">
                <a:solidFill>
                  <a:srgbClr val="50A6B4"/>
                </a:solidFill>
              </a:rPr>
              <a:t> </a:t>
            </a:r>
            <a:r>
              <a:rPr lang="en-US" dirty="0"/>
              <a:t>Ideas</a:t>
            </a:r>
          </a:p>
          <a:p>
            <a:pPr lvl="1"/>
            <a:r>
              <a:rPr lang="en-US" sz="1800" dirty="0">
                <a:solidFill>
                  <a:srgbClr val="50A6B4"/>
                </a:solidFill>
              </a:rPr>
              <a:t>●</a:t>
            </a:r>
            <a:r>
              <a:rPr lang="en-US" dirty="0">
                <a:solidFill>
                  <a:srgbClr val="50A6B4"/>
                </a:solidFill>
              </a:rPr>
              <a:t> </a:t>
            </a:r>
            <a:r>
              <a:rPr lang="en-US" dirty="0"/>
              <a:t>Theories</a:t>
            </a:r>
          </a:p>
          <a:p>
            <a:pPr lvl="1"/>
            <a:r>
              <a:rPr lang="en-US" sz="1800" dirty="0">
                <a:solidFill>
                  <a:srgbClr val="50A6B4"/>
                </a:solidFill>
              </a:rPr>
              <a:t>●</a:t>
            </a:r>
            <a:r>
              <a:rPr lang="en-US" dirty="0">
                <a:solidFill>
                  <a:srgbClr val="50A6B4"/>
                </a:solidFill>
              </a:rPr>
              <a:t> </a:t>
            </a:r>
            <a:r>
              <a:rPr lang="en-US" dirty="0"/>
              <a:t>Research </a:t>
            </a:r>
          </a:p>
          <a:p>
            <a:pPr lvl="1"/>
            <a:r>
              <a:rPr lang="en-US" sz="1800" dirty="0">
                <a:solidFill>
                  <a:srgbClr val="50A6B4"/>
                </a:solidFill>
              </a:rPr>
              <a:t>●</a:t>
            </a:r>
            <a:r>
              <a:rPr lang="en-US" dirty="0">
                <a:solidFill>
                  <a:srgbClr val="50A6B4"/>
                </a:solidFill>
              </a:rPr>
              <a:t> </a:t>
            </a:r>
            <a:r>
              <a:rPr lang="en-US" dirty="0"/>
              <a:t>Anything else that you take from a source</a:t>
            </a:r>
          </a:p>
        </p:txBody>
      </p:sp>
    </p:spTree>
    <p:extLst>
      <p:ext uri="{BB962C8B-B14F-4D97-AF65-F5344CB8AC3E}">
        <p14:creationId xmlns:p14="http://schemas.microsoft.com/office/powerpoint/2010/main" val="424422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4E64-8F7C-4B3C-B5D8-A8D1A2144408}"/>
              </a:ext>
            </a:extLst>
          </p:cNvPr>
          <p:cNvSpPr>
            <a:spLocks noGrp="1"/>
          </p:cNvSpPr>
          <p:nvPr>
            <p:ph type="title"/>
          </p:nvPr>
        </p:nvSpPr>
        <p:spPr/>
        <p:txBody>
          <a:bodyPr>
            <a:normAutofit/>
          </a:bodyPr>
          <a:lstStyle/>
          <a:p>
            <a:r>
              <a:rPr lang="en-US" sz="4400" dirty="0"/>
              <a:t>How should I cite my sources</a:t>
            </a:r>
            <a:r>
              <a:rPr lang="en-US" sz="4400" dirty="0">
                <a:solidFill>
                  <a:schemeClr val="tx2">
                    <a:lumMod val="50000"/>
                    <a:lumOff val="50000"/>
                  </a:schemeClr>
                </a:solidFill>
                <a:ea typeface="+mn-ea"/>
                <a:cs typeface="+mn-cs"/>
              </a:rPr>
              <a:t>?</a:t>
            </a:r>
            <a:r>
              <a:rPr lang="en-US" sz="4400" dirty="0"/>
              <a:t> </a:t>
            </a:r>
          </a:p>
        </p:txBody>
      </p:sp>
      <p:sp>
        <p:nvSpPr>
          <p:cNvPr id="3" name="Content Placeholder 2">
            <a:extLst>
              <a:ext uri="{FF2B5EF4-FFF2-40B4-BE49-F238E27FC236}">
                <a16:creationId xmlns:a16="http://schemas.microsoft.com/office/drawing/2014/main" id="{52EE6ADF-79F3-4EA5-BC37-D4AAE35AFA2E}"/>
              </a:ext>
            </a:extLst>
          </p:cNvPr>
          <p:cNvSpPr>
            <a:spLocks noGrp="1"/>
          </p:cNvSpPr>
          <p:nvPr>
            <p:ph idx="1"/>
          </p:nvPr>
        </p:nvSpPr>
        <p:spPr/>
        <p:txBody>
          <a:bodyPr>
            <a:normAutofit fontScale="92500" lnSpcReduction="20000"/>
          </a:bodyPr>
          <a:lstStyle/>
          <a:p>
            <a:r>
              <a:rPr lang="en-US" b="1" dirty="0">
                <a:solidFill>
                  <a:schemeClr val="accent1">
                    <a:lumMod val="75000"/>
                  </a:schemeClr>
                </a:solidFill>
              </a:rPr>
              <a:t>Cite your sources using what the APA calls the </a:t>
            </a:r>
            <a:r>
              <a:rPr lang="en-US" b="1" i="1" dirty="0">
                <a:solidFill>
                  <a:schemeClr val="accent1">
                    <a:lumMod val="75000"/>
                  </a:schemeClr>
                </a:solidFill>
              </a:rPr>
              <a:t>author-date citation system</a:t>
            </a:r>
            <a:r>
              <a:rPr lang="en-US" b="1" dirty="0">
                <a:solidFill>
                  <a:schemeClr val="accent1">
                    <a:lumMod val="75000"/>
                  </a:schemeClr>
                </a:solidFill>
              </a:rPr>
              <a:t>. </a:t>
            </a:r>
          </a:p>
          <a:p>
            <a:r>
              <a:rPr lang="en-US" dirty="0"/>
              <a:t>The APA manual section </a:t>
            </a:r>
            <a:r>
              <a:rPr lang="en-US" b="1" dirty="0"/>
              <a:t>8.10 Author-Date Citation System </a:t>
            </a:r>
            <a:r>
              <a:rPr lang="en-US" dirty="0"/>
              <a:t>says: “In this system, each work used in a paper has two parts: an in-text citation and a corresponding reference list entry.” </a:t>
            </a:r>
          </a:p>
          <a:p>
            <a:r>
              <a:rPr lang="en-US" b="1" u="sng" dirty="0"/>
              <a:t>These two parts work together</a:t>
            </a:r>
            <a:r>
              <a:rPr lang="en-US" b="1" dirty="0"/>
              <a:t>:</a:t>
            </a:r>
            <a:endParaRPr lang="en-US" b="1" dirty="0">
              <a:solidFill>
                <a:schemeClr val="tx2">
                  <a:lumMod val="50000"/>
                  <a:lumOff val="50000"/>
                </a:schemeClr>
              </a:solidFill>
            </a:endParaRPr>
          </a:p>
          <a:p>
            <a:r>
              <a:rPr lang="en-US" b="1" dirty="0">
                <a:solidFill>
                  <a:schemeClr val="tx2">
                    <a:lumMod val="50000"/>
                    <a:lumOff val="50000"/>
                  </a:schemeClr>
                </a:solidFill>
              </a:rPr>
              <a:t>●</a:t>
            </a:r>
            <a:r>
              <a:rPr lang="en-US" dirty="0"/>
              <a:t>The </a:t>
            </a:r>
            <a:r>
              <a:rPr lang="en-US" b="1" dirty="0"/>
              <a:t>in-text citation </a:t>
            </a:r>
            <a:r>
              <a:rPr lang="en-US" dirty="0"/>
              <a:t>identifies, for your reader, the source from which you got the information, ideas, or other material that you have included in a specific part of your paper. </a:t>
            </a:r>
          </a:p>
          <a:p>
            <a:r>
              <a:rPr lang="en-US" b="1" dirty="0">
                <a:solidFill>
                  <a:schemeClr val="tx2">
                    <a:lumMod val="50000"/>
                    <a:lumOff val="50000"/>
                  </a:schemeClr>
                </a:solidFill>
              </a:rPr>
              <a:t>●</a:t>
            </a:r>
            <a:r>
              <a:rPr lang="en-US" dirty="0"/>
              <a:t>The </a:t>
            </a:r>
            <a:r>
              <a:rPr lang="en-US" b="1" dirty="0"/>
              <a:t>in-text citation </a:t>
            </a:r>
            <a:r>
              <a:rPr lang="en-US" dirty="0">
                <a:solidFill>
                  <a:schemeClr val="tx1"/>
                </a:solidFill>
              </a:rPr>
              <a:t>corresponds</a:t>
            </a:r>
            <a:r>
              <a:rPr lang="en-US" dirty="0"/>
              <a:t> to a source listed on your </a:t>
            </a:r>
            <a:r>
              <a:rPr lang="en-US" b="1" dirty="0"/>
              <a:t>reference list</a:t>
            </a:r>
            <a:r>
              <a:rPr lang="en-US" dirty="0"/>
              <a:t>. </a:t>
            </a:r>
          </a:p>
          <a:p>
            <a:pPr>
              <a:spcBef>
                <a:spcPts val="3000"/>
              </a:spcBef>
            </a:pPr>
            <a:r>
              <a:rPr lang="en-US" dirty="0">
                <a:solidFill>
                  <a:schemeClr val="tx1"/>
                </a:solidFill>
              </a:rPr>
              <a:t>   The</a:t>
            </a:r>
            <a:r>
              <a:rPr lang="en-US" dirty="0"/>
              <a:t> </a:t>
            </a:r>
            <a:r>
              <a:rPr lang="en-US" b="1" dirty="0"/>
              <a:t>reference list </a:t>
            </a:r>
            <a:r>
              <a:rPr lang="en-US" dirty="0"/>
              <a:t>is the part of the paper where you list the sources you used for the paper, and provide all of the publication information for each source. </a:t>
            </a:r>
          </a:p>
          <a:p>
            <a:r>
              <a:rPr lang="en-US" dirty="0"/>
              <a:t>   The </a:t>
            </a:r>
            <a:r>
              <a:rPr lang="en-US" b="1" dirty="0"/>
              <a:t>reference list </a:t>
            </a:r>
            <a:r>
              <a:rPr lang="en-US" dirty="0"/>
              <a:t>identifies each of the sources that you used so that your reader can locate those sources should they wish to access them. </a:t>
            </a:r>
          </a:p>
          <a:p>
            <a:endParaRPr lang="en-US" dirty="0"/>
          </a:p>
        </p:txBody>
      </p:sp>
      <p:sp>
        <p:nvSpPr>
          <p:cNvPr id="4" name="Diamond 3">
            <a:extLst>
              <a:ext uri="{FF2B5EF4-FFF2-40B4-BE49-F238E27FC236}">
                <a16:creationId xmlns:a16="http://schemas.microsoft.com/office/drawing/2014/main" id="{04EE757D-4D45-4F52-87C1-93F4C2157EB3}"/>
              </a:ext>
            </a:extLst>
          </p:cNvPr>
          <p:cNvSpPr/>
          <p:nvPr/>
        </p:nvSpPr>
        <p:spPr>
          <a:xfrm rot="16200000">
            <a:off x="899539" y="5196204"/>
            <a:ext cx="95632" cy="2428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8461A571-1556-4EAE-88B4-5BB0D61BA9C5}"/>
              </a:ext>
            </a:extLst>
          </p:cNvPr>
          <p:cNvSpPr/>
          <p:nvPr/>
        </p:nvSpPr>
        <p:spPr>
          <a:xfrm rot="16200000">
            <a:off x="875918" y="4578825"/>
            <a:ext cx="95632" cy="2428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540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E388-160C-4A7B-8E66-B26DEBEE408D}"/>
              </a:ext>
            </a:extLst>
          </p:cNvPr>
          <p:cNvSpPr>
            <a:spLocks noGrp="1"/>
          </p:cNvSpPr>
          <p:nvPr>
            <p:ph type="title"/>
          </p:nvPr>
        </p:nvSpPr>
        <p:spPr/>
        <p:txBody>
          <a:bodyPr>
            <a:normAutofit/>
          </a:bodyPr>
          <a:lstStyle/>
          <a:p>
            <a:r>
              <a:rPr lang="en-US" sz="4000" dirty="0"/>
              <a:t>Important things to remember about in-text citations </a:t>
            </a:r>
          </a:p>
        </p:txBody>
      </p:sp>
      <p:sp>
        <p:nvSpPr>
          <p:cNvPr id="3" name="Content Placeholder 2">
            <a:extLst>
              <a:ext uri="{FF2B5EF4-FFF2-40B4-BE49-F238E27FC236}">
                <a16:creationId xmlns:a16="http://schemas.microsoft.com/office/drawing/2014/main" id="{F0620FE2-57BA-4E9D-B6FB-81963470F338}"/>
              </a:ext>
            </a:extLst>
          </p:cNvPr>
          <p:cNvSpPr>
            <a:spLocks noGrp="1"/>
          </p:cNvSpPr>
          <p:nvPr>
            <p:ph idx="1"/>
          </p:nvPr>
        </p:nvSpPr>
        <p:spPr>
          <a:xfrm>
            <a:off x="781051" y="2104548"/>
            <a:ext cx="10753725" cy="3766185"/>
          </a:xfrm>
        </p:spPr>
        <p:txBody>
          <a:bodyPr>
            <a:normAutofit fontScale="92500" lnSpcReduction="10000"/>
          </a:bodyPr>
          <a:lstStyle/>
          <a:p>
            <a:pPr marL="0" indent="0">
              <a:buNone/>
            </a:pPr>
            <a:r>
              <a:rPr lang="en-US" sz="1900" dirty="0">
                <a:solidFill>
                  <a:schemeClr val="tx2">
                    <a:lumMod val="50000"/>
                    <a:lumOff val="50000"/>
                  </a:schemeClr>
                </a:solidFill>
              </a:rPr>
              <a:t>● </a:t>
            </a:r>
            <a:r>
              <a:rPr lang="en-US" dirty="0"/>
              <a:t>In-text citations acknowledge that you have taken information or ideas from a source (i.e., a journal article, book, website, or some other source)</a:t>
            </a:r>
          </a:p>
          <a:p>
            <a:pPr marL="0" indent="0">
              <a:buNone/>
            </a:pPr>
            <a:r>
              <a:rPr lang="en-US" sz="1900" dirty="0">
                <a:solidFill>
                  <a:schemeClr val="tx2">
                    <a:lumMod val="50000"/>
                    <a:lumOff val="50000"/>
                  </a:schemeClr>
                </a:solidFill>
              </a:rPr>
              <a:t>● </a:t>
            </a:r>
            <a:r>
              <a:rPr lang="en-US" dirty="0"/>
              <a:t>You must include a citation for </a:t>
            </a:r>
            <a:r>
              <a:rPr lang="en-US" b="1" i="1" dirty="0"/>
              <a:t>any</a:t>
            </a:r>
            <a:r>
              <a:rPr lang="en-US" dirty="0"/>
              <a:t> information or ideas that you take from a source, </a:t>
            </a:r>
            <a:r>
              <a:rPr lang="en-US" b="1" i="1" dirty="0"/>
              <a:t>whether you quote directly or not</a:t>
            </a:r>
          </a:p>
          <a:p>
            <a:pPr marL="0" indent="0">
              <a:buNone/>
            </a:pPr>
            <a:r>
              <a:rPr lang="en-US" sz="1900" dirty="0">
                <a:solidFill>
                  <a:schemeClr val="tx2">
                    <a:lumMod val="50000"/>
                    <a:lumOff val="50000"/>
                  </a:schemeClr>
                </a:solidFill>
              </a:rPr>
              <a:t>● </a:t>
            </a:r>
            <a:r>
              <a:rPr lang="en-US" dirty="0"/>
              <a:t>The in-text citation is included with the information that you have taken from the source</a:t>
            </a:r>
          </a:p>
          <a:p>
            <a:pPr marL="0" indent="0">
              <a:buNone/>
            </a:pPr>
            <a:r>
              <a:rPr lang="en-US" sz="1900" dirty="0">
                <a:solidFill>
                  <a:schemeClr val="tx2">
                    <a:lumMod val="50000"/>
                    <a:lumOff val="50000"/>
                  </a:schemeClr>
                </a:solidFill>
              </a:rPr>
              <a:t>● </a:t>
            </a:r>
            <a:r>
              <a:rPr lang="en-US" dirty="0"/>
              <a:t>For the in-text citation, include the author(s) and the date of publication</a:t>
            </a:r>
          </a:p>
          <a:p>
            <a:pPr marL="0" indent="0">
              <a:buNone/>
            </a:pPr>
            <a:r>
              <a:rPr lang="en-US" sz="1900" dirty="0">
                <a:solidFill>
                  <a:schemeClr val="tx2">
                    <a:lumMod val="50000"/>
                    <a:lumOff val="50000"/>
                  </a:schemeClr>
                </a:solidFill>
              </a:rPr>
              <a:t>●</a:t>
            </a:r>
            <a:r>
              <a:rPr lang="en-US" dirty="0">
                <a:solidFill>
                  <a:schemeClr val="tx2">
                    <a:lumMod val="50000"/>
                    <a:lumOff val="50000"/>
                  </a:schemeClr>
                </a:solidFill>
              </a:rPr>
              <a:t> </a:t>
            </a:r>
            <a:r>
              <a:rPr lang="en-US" dirty="0"/>
              <a:t>Citations for quoted material also include page numbers. Citations for paraphrased material may contain page numbers (see slide 16)</a:t>
            </a:r>
          </a:p>
          <a:p>
            <a:pPr marL="0" indent="0">
              <a:buNone/>
            </a:pPr>
            <a:r>
              <a:rPr lang="en-US" sz="1900" dirty="0">
                <a:solidFill>
                  <a:schemeClr val="tx2">
                    <a:lumMod val="50000"/>
                    <a:lumOff val="50000"/>
                  </a:schemeClr>
                </a:solidFill>
              </a:rPr>
              <a:t>●</a:t>
            </a:r>
            <a:r>
              <a:rPr lang="en-US" dirty="0">
                <a:solidFill>
                  <a:schemeClr val="tx2">
                    <a:lumMod val="50000"/>
                    <a:lumOff val="50000"/>
                  </a:schemeClr>
                </a:solidFill>
              </a:rPr>
              <a:t> </a:t>
            </a:r>
            <a:r>
              <a:rPr lang="en-US" dirty="0"/>
              <a:t>APA calls for different forms depending on the number of authors of a given source</a:t>
            </a:r>
          </a:p>
          <a:p>
            <a:pPr marL="0" indent="0">
              <a:buNone/>
            </a:pPr>
            <a:r>
              <a:rPr lang="en-US" b="1" i="1" dirty="0">
                <a:solidFill>
                  <a:schemeClr val="tx2">
                    <a:lumMod val="50000"/>
                    <a:lumOff val="50000"/>
                  </a:schemeClr>
                </a:solidFill>
              </a:rPr>
              <a:t>      </a:t>
            </a:r>
            <a:r>
              <a:rPr lang="en-US" sz="3000" b="1" dirty="0">
                <a:solidFill>
                  <a:schemeClr val="tx2">
                    <a:lumMod val="50000"/>
                    <a:lumOff val="50000"/>
                  </a:schemeClr>
                </a:solidFill>
              </a:rPr>
              <a:t>*</a:t>
            </a:r>
            <a:r>
              <a:rPr lang="en-US" b="1" i="1" dirty="0"/>
              <a:t>The following slides cover basic how-to do instructions for in-text citations.</a:t>
            </a:r>
          </a:p>
          <a:p>
            <a:endParaRPr lang="en-US" dirty="0"/>
          </a:p>
        </p:txBody>
      </p:sp>
    </p:spTree>
    <p:extLst>
      <p:ext uri="{BB962C8B-B14F-4D97-AF65-F5344CB8AC3E}">
        <p14:creationId xmlns:p14="http://schemas.microsoft.com/office/powerpoint/2010/main" val="223244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E053-B63E-4896-8EDC-F520CB8EFAF5}"/>
              </a:ext>
            </a:extLst>
          </p:cNvPr>
          <p:cNvSpPr>
            <a:spLocks noGrp="1"/>
          </p:cNvSpPr>
          <p:nvPr>
            <p:ph type="title"/>
          </p:nvPr>
        </p:nvSpPr>
        <p:spPr/>
        <p:txBody>
          <a:bodyPr>
            <a:normAutofit/>
          </a:bodyPr>
          <a:lstStyle/>
          <a:p>
            <a:r>
              <a:rPr lang="en-US" sz="4400" dirty="0"/>
              <a:t>What form should I use for my in-text citations? </a:t>
            </a:r>
          </a:p>
        </p:txBody>
      </p:sp>
      <p:sp>
        <p:nvSpPr>
          <p:cNvPr id="3" name="Content Placeholder 2">
            <a:extLst>
              <a:ext uri="{FF2B5EF4-FFF2-40B4-BE49-F238E27FC236}">
                <a16:creationId xmlns:a16="http://schemas.microsoft.com/office/drawing/2014/main" id="{57EA5F09-183F-4AF7-9BF5-EB2BCFB5B53F}"/>
              </a:ext>
            </a:extLst>
          </p:cNvPr>
          <p:cNvSpPr>
            <a:spLocks noGrp="1"/>
          </p:cNvSpPr>
          <p:nvPr>
            <p:ph idx="1"/>
          </p:nvPr>
        </p:nvSpPr>
        <p:spPr/>
        <p:txBody>
          <a:bodyPr/>
          <a:lstStyle/>
          <a:p>
            <a:pPr marL="0" indent="0">
              <a:buNone/>
            </a:pPr>
            <a:r>
              <a:rPr lang="en-US" sz="3200" b="1" dirty="0"/>
              <a:t>There are 2 forms of in-text citations: </a:t>
            </a:r>
          </a:p>
          <a:p>
            <a:pPr marL="0" indent="0">
              <a:buNone/>
            </a:pPr>
            <a:r>
              <a:rPr lang="en-US" sz="1800" dirty="0">
                <a:solidFill>
                  <a:schemeClr val="tx2">
                    <a:lumMod val="50000"/>
                    <a:lumOff val="50000"/>
                  </a:schemeClr>
                </a:solidFill>
              </a:rPr>
              <a:t>● </a:t>
            </a:r>
            <a:r>
              <a:rPr lang="en-US" dirty="0"/>
              <a:t>The </a:t>
            </a:r>
            <a:r>
              <a:rPr lang="en-US" b="1" dirty="0"/>
              <a:t>parenthetical citation</a:t>
            </a:r>
            <a:r>
              <a:rPr lang="en-US" dirty="0"/>
              <a:t>, where the author(s) and date appear in parentheses </a:t>
            </a:r>
          </a:p>
          <a:p>
            <a:pPr marL="0" indent="0">
              <a:buNone/>
            </a:pPr>
            <a:r>
              <a:rPr lang="en-US" sz="1800" dirty="0">
                <a:solidFill>
                  <a:schemeClr val="tx2">
                    <a:lumMod val="50000"/>
                    <a:lumOff val="50000"/>
                  </a:schemeClr>
                </a:solidFill>
              </a:rPr>
              <a:t>● </a:t>
            </a:r>
            <a:r>
              <a:rPr lang="en-US" dirty="0"/>
              <a:t>The </a:t>
            </a:r>
            <a:r>
              <a:rPr lang="en-US" b="1" dirty="0"/>
              <a:t>narrative citation</a:t>
            </a:r>
            <a:r>
              <a:rPr lang="en-US" dirty="0"/>
              <a:t>, where name(s) of the author(s) appear in the text of your paper, and the date appears in parentheses next to the author(s)’s name(s)</a:t>
            </a:r>
          </a:p>
          <a:p>
            <a:pPr marL="0" indent="0">
              <a:buNone/>
            </a:pPr>
            <a:endParaRPr lang="en-US" dirty="0"/>
          </a:p>
          <a:p>
            <a:pPr marL="0" indent="0">
              <a:buNone/>
            </a:pPr>
            <a:r>
              <a:rPr lang="en-US" b="1" i="1" dirty="0">
                <a:solidFill>
                  <a:schemeClr val="tx2">
                    <a:lumMod val="50000"/>
                    <a:lumOff val="50000"/>
                  </a:schemeClr>
                </a:solidFill>
              </a:rPr>
              <a:t>     </a:t>
            </a:r>
            <a:r>
              <a:rPr lang="en-US" sz="2800" b="1" i="1" dirty="0">
                <a:solidFill>
                  <a:schemeClr val="tx2">
                    <a:lumMod val="50000"/>
                    <a:lumOff val="50000"/>
                  </a:schemeClr>
                </a:solidFill>
              </a:rPr>
              <a:t>*</a:t>
            </a:r>
            <a:r>
              <a:rPr lang="en-US" b="1" i="1" dirty="0"/>
              <a:t>The following slides provide rules and examples for in-text citations.</a:t>
            </a:r>
          </a:p>
          <a:p>
            <a:pPr marL="0" indent="0">
              <a:buNone/>
            </a:pPr>
            <a:endParaRPr lang="en-US" dirty="0"/>
          </a:p>
        </p:txBody>
      </p:sp>
    </p:spTree>
    <p:extLst>
      <p:ext uri="{BB962C8B-B14F-4D97-AF65-F5344CB8AC3E}">
        <p14:creationId xmlns:p14="http://schemas.microsoft.com/office/powerpoint/2010/main" val="400305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7531-3B4A-4588-8F8B-B662F7B7CE06}"/>
              </a:ext>
            </a:extLst>
          </p:cNvPr>
          <p:cNvSpPr>
            <a:spLocks noGrp="1"/>
          </p:cNvSpPr>
          <p:nvPr>
            <p:ph type="title"/>
          </p:nvPr>
        </p:nvSpPr>
        <p:spPr>
          <a:xfrm>
            <a:off x="657606" y="499533"/>
            <a:ext cx="10772775" cy="1014942"/>
          </a:xfrm>
        </p:spPr>
        <p:txBody>
          <a:bodyPr>
            <a:normAutofit/>
          </a:bodyPr>
          <a:lstStyle/>
          <a:p>
            <a:r>
              <a:rPr lang="en-US" sz="4400" dirty="0">
                <a:solidFill>
                  <a:schemeClr val="tx2">
                    <a:lumMod val="50000"/>
                    <a:lumOff val="50000"/>
                  </a:schemeClr>
                </a:solidFill>
                <a:cs typeface="Calibri" panose="020F0502020204030204" pitchFamily="34" charset="0"/>
              </a:rPr>
              <a:t>Citing a source with 1 author </a:t>
            </a:r>
          </a:p>
        </p:txBody>
      </p:sp>
      <p:sp>
        <p:nvSpPr>
          <p:cNvPr id="3" name="Content Placeholder 2">
            <a:extLst>
              <a:ext uri="{FF2B5EF4-FFF2-40B4-BE49-F238E27FC236}">
                <a16:creationId xmlns:a16="http://schemas.microsoft.com/office/drawing/2014/main" id="{53A7EE1D-5755-422A-B907-1F68C05982C2}"/>
              </a:ext>
            </a:extLst>
          </p:cNvPr>
          <p:cNvSpPr>
            <a:spLocks noGrp="1"/>
          </p:cNvSpPr>
          <p:nvPr>
            <p:ph idx="1"/>
          </p:nvPr>
        </p:nvSpPr>
        <p:spPr>
          <a:xfrm>
            <a:off x="657606" y="1421608"/>
            <a:ext cx="10753725" cy="4743448"/>
          </a:xfrm>
        </p:spPr>
        <p:txBody>
          <a:bodyPr>
            <a:normAutofit fontScale="47500" lnSpcReduction="20000"/>
          </a:bodyPr>
          <a:lstStyle/>
          <a:p>
            <a:r>
              <a:rPr lang="en-US" sz="4400" b="1" u="sng" dirty="0">
                <a:solidFill>
                  <a:schemeClr val="tx2">
                    <a:lumMod val="50000"/>
                    <a:lumOff val="50000"/>
                  </a:schemeClr>
                </a:solidFill>
                <a:latin typeface="+mj-lt"/>
                <a:cs typeface="Calibri" panose="020F0502020204030204" pitchFamily="34" charset="0"/>
              </a:rPr>
              <a:t>The Rule</a:t>
            </a:r>
            <a:r>
              <a:rPr lang="en-US" sz="4400" b="1" dirty="0">
                <a:solidFill>
                  <a:schemeClr val="tx2">
                    <a:lumMod val="50000"/>
                    <a:lumOff val="50000"/>
                  </a:schemeClr>
                </a:solidFill>
                <a:latin typeface="+mj-lt"/>
                <a:cs typeface="Calibri" panose="020F0502020204030204" pitchFamily="34" charset="0"/>
              </a:rPr>
              <a:t>: </a:t>
            </a:r>
          </a:p>
          <a:p>
            <a:r>
              <a:rPr lang="en-US" sz="3600" dirty="0">
                <a:solidFill>
                  <a:schemeClr val="tx1"/>
                </a:solidFill>
                <a:cs typeface="Times New Roman" panose="02020603050405020304" pitchFamily="18" charset="0"/>
              </a:rPr>
              <a:t>A</a:t>
            </a:r>
            <a:r>
              <a:rPr lang="en-US" sz="3600" dirty="0">
                <a:cs typeface="Times New Roman" panose="02020603050405020304" pitchFamily="18" charset="0"/>
              </a:rPr>
              <a:t>ccording to the APA manual section </a:t>
            </a:r>
            <a:r>
              <a:rPr lang="en-US" sz="3600" b="1" dirty="0">
                <a:cs typeface="Times New Roman" panose="02020603050405020304" pitchFamily="18" charset="0"/>
              </a:rPr>
              <a:t>8.17 Number of Authors to Include in In-text Citations</a:t>
            </a:r>
            <a:r>
              <a:rPr lang="en-US" sz="3600" dirty="0">
                <a:cs typeface="Times New Roman" panose="02020603050405020304" pitchFamily="18" charset="0"/>
              </a:rPr>
              <a:t>: </a:t>
            </a:r>
          </a:p>
          <a:p>
            <a:r>
              <a:rPr lang="en-US" sz="3600" dirty="0">
                <a:cs typeface="Times New Roman" panose="02020603050405020304" pitchFamily="18" charset="0"/>
              </a:rPr>
              <a:t>“For a work with one or two authors, include the author name(s) in every citation.” </a:t>
            </a:r>
          </a:p>
          <a:p>
            <a:r>
              <a:rPr lang="en-US" sz="4400" b="1" u="sng" dirty="0">
                <a:solidFill>
                  <a:schemeClr val="tx2">
                    <a:lumMod val="50000"/>
                    <a:lumOff val="50000"/>
                  </a:schemeClr>
                </a:solidFill>
                <a:latin typeface="+mj-lt"/>
                <a:cs typeface="Calibri" panose="020F0502020204030204" pitchFamily="34" charset="0"/>
              </a:rPr>
              <a:t>Citing the source</a:t>
            </a:r>
            <a:r>
              <a:rPr lang="en-US" sz="4400" b="1" dirty="0">
                <a:solidFill>
                  <a:schemeClr val="accent1">
                    <a:lumMod val="75000"/>
                  </a:schemeClr>
                </a:solidFill>
                <a:latin typeface="+mj-lt"/>
                <a:cs typeface="Calibri" panose="020F0502020204030204" pitchFamily="34" charset="0"/>
              </a:rPr>
              <a:t>: </a:t>
            </a:r>
          </a:p>
          <a:p>
            <a:endParaRPr lang="en-US" sz="1700" b="1" dirty="0">
              <a:solidFill>
                <a:schemeClr val="accent1">
                  <a:lumMod val="75000"/>
                </a:schemeClr>
              </a:solidFill>
              <a:latin typeface="+mj-lt"/>
            </a:endParaRPr>
          </a:p>
          <a:p>
            <a:pPr>
              <a:spcBef>
                <a:spcPts val="0"/>
              </a:spcBef>
            </a:pPr>
            <a:r>
              <a:rPr lang="en-US" sz="3600" b="1" u="sng" dirty="0">
                <a:solidFill>
                  <a:schemeClr val="tx2">
                    <a:lumMod val="50000"/>
                    <a:lumOff val="50000"/>
                  </a:schemeClr>
                </a:solidFill>
                <a:latin typeface="+mj-lt"/>
                <a:cs typeface="Calibri" panose="020F0502020204030204" pitchFamily="34" charset="0"/>
              </a:rPr>
              <a:t>Parenthetical citation</a:t>
            </a:r>
            <a:r>
              <a:rPr lang="en-US" sz="3600" b="1" dirty="0">
                <a:solidFill>
                  <a:schemeClr val="tx2">
                    <a:lumMod val="50000"/>
                    <a:lumOff val="50000"/>
                  </a:schemeClr>
                </a:solidFill>
                <a:latin typeface="+mj-lt"/>
                <a:cs typeface="Calibri" panose="020F0502020204030204" pitchFamily="34" charset="0"/>
              </a:rPr>
              <a:t>: If you do </a:t>
            </a:r>
            <a:r>
              <a:rPr lang="en-US" sz="3600" b="1" i="1" u="sng" dirty="0">
                <a:solidFill>
                  <a:schemeClr val="tx2">
                    <a:lumMod val="50000"/>
                    <a:lumOff val="50000"/>
                  </a:schemeClr>
                </a:solidFill>
                <a:latin typeface="+mj-lt"/>
                <a:cs typeface="Calibri" panose="020F0502020204030204" pitchFamily="34" charset="0"/>
              </a:rPr>
              <a:t>not</a:t>
            </a:r>
            <a:r>
              <a:rPr lang="en-US" sz="3600" b="1" dirty="0">
                <a:solidFill>
                  <a:schemeClr val="tx2">
                    <a:lumMod val="50000"/>
                    <a:lumOff val="50000"/>
                  </a:schemeClr>
                </a:solidFill>
                <a:latin typeface="+mj-lt"/>
                <a:cs typeface="Calibri" panose="020F0502020204030204" pitchFamily="34" charset="0"/>
              </a:rPr>
              <a:t> name the author in the text of your paper, the in-text citation should look like this:</a:t>
            </a:r>
          </a:p>
          <a:p>
            <a:pPr marL="0" indent="0">
              <a:lnSpc>
                <a:spcPct val="220000"/>
              </a:lnSpc>
              <a:spcBef>
                <a:spcPts val="0"/>
              </a:spcBef>
              <a:buNone/>
            </a:pPr>
            <a:r>
              <a:rPr lang="en-US" sz="2500" dirty="0">
                <a:solidFill>
                  <a:schemeClr val="tx1"/>
                </a:solidFill>
                <a:latin typeface="Times New Roman" panose="02020603050405020304" pitchFamily="18" charset="0"/>
                <a:cs typeface="Times New Roman" panose="02020603050405020304" pitchFamily="18" charset="0"/>
              </a:rPr>
              <a:t>	Access to health care is a significant concern among Latinos. Participants in one study said that they delayed seeking medical care “until their pain was 	unbearable.” Among those who went to a doctor, some reported that just one visit cost as much as a week’s salary. Participants in this study expressed the 	need for an affordable, comprehensive health insurance that would cover all of their medical needs, including regular doctor visits (Ayon, 2014, p. 17). </a:t>
            </a:r>
          </a:p>
          <a:p>
            <a:pPr>
              <a:spcBef>
                <a:spcPts val="0"/>
              </a:spcBef>
            </a:pPr>
            <a:endParaRPr lang="en-US" sz="2500" b="1" u="sng" dirty="0">
              <a:solidFill>
                <a:schemeClr val="accent1">
                  <a:lumMod val="75000"/>
                </a:schemeClr>
              </a:solidFill>
            </a:endParaRPr>
          </a:p>
          <a:p>
            <a:pPr>
              <a:spcBef>
                <a:spcPts val="0"/>
              </a:spcBef>
            </a:pPr>
            <a:endParaRPr lang="en-US" sz="1700" b="1" u="sng" dirty="0">
              <a:solidFill>
                <a:schemeClr val="accent1">
                  <a:lumMod val="75000"/>
                </a:schemeClr>
              </a:solidFill>
            </a:endParaRPr>
          </a:p>
          <a:p>
            <a:pPr>
              <a:spcBef>
                <a:spcPts val="0"/>
              </a:spcBef>
            </a:pPr>
            <a:r>
              <a:rPr lang="en-US" sz="3600" b="1" u="sng" dirty="0">
                <a:solidFill>
                  <a:schemeClr val="tx2">
                    <a:lumMod val="50000"/>
                    <a:lumOff val="50000"/>
                  </a:schemeClr>
                </a:solidFill>
                <a:latin typeface="+mj-lt"/>
                <a:cs typeface="Calibri" panose="020F0502020204030204" pitchFamily="34" charset="0"/>
              </a:rPr>
              <a:t>Narrative citation</a:t>
            </a:r>
            <a:r>
              <a:rPr lang="en-US" sz="3600" b="1" dirty="0">
                <a:solidFill>
                  <a:schemeClr val="tx2">
                    <a:lumMod val="50000"/>
                    <a:lumOff val="50000"/>
                  </a:schemeClr>
                </a:solidFill>
                <a:latin typeface="+mj-lt"/>
                <a:cs typeface="Calibri" panose="020F0502020204030204" pitchFamily="34" charset="0"/>
              </a:rPr>
              <a:t>: If you </a:t>
            </a:r>
            <a:r>
              <a:rPr lang="en-US" sz="3600" b="1" i="1" u="sng" dirty="0">
                <a:solidFill>
                  <a:schemeClr val="tx2">
                    <a:lumMod val="50000"/>
                    <a:lumOff val="50000"/>
                  </a:schemeClr>
                </a:solidFill>
                <a:latin typeface="+mj-lt"/>
                <a:cs typeface="Calibri" panose="020F0502020204030204" pitchFamily="34" charset="0"/>
              </a:rPr>
              <a:t>do</a:t>
            </a:r>
            <a:r>
              <a:rPr lang="en-US" sz="3600" b="1" dirty="0">
                <a:solidFill>
                  <a:schemeClr val="tx2">
                    <a:lumMod val="50000"/>
                    <a:lumOff val="50000"/>
                  </a:schemeClr>
                </a:solidFill>
                <a:latin typeface="+mj-lt"/>
                <a:cs typeface="Calibri" panose="020F0502020204030204" pitchFamily="34" charset="0"/>
              </a:rPr>
              <a:t> name the author in the text of your paper, the in-text citation should look like this:</a:t>
            </a:r>
          </a:p>
          <a:p>
            <a:pPr lvl="3">
              <a:lnSpc>
                <a:spcPct val="220000"/>
              </a:lnSpc>
              <a:spcBef>
                <a:spcPts val="0"/>
              </a:spcBef>
            </a:pPr>
            <a:r>
              <a:rPr lang="en-US" sz="2500" dirty="0">
                <a:solidFill>
                  <a:schemeClr val="tx1"/>
                </a:solidFill>
                <a:latin typeface="Times New Roman" panose="02020603050405020304" pitchFamily="18" charset="0"/>
                <a:cs typeface="Times New Roman" panose="02020603050405020304" pitchFamily="18" charset="0"/>
              </a:rPr>
              <a:t>Ayon (2014) found that access to health care is a significant concern among Latinos. Participants in one study said that they delayed seeking medical care “until their pain was unbearable.” Among those who went to a doctor, some reported that just one visit cost as much as a week’s salary. Participants in this study expressed the need for an affordable, comprehensive health insurance that would cover all of their medical needs, including regular doctor visits (p. 17). </a:t>
            </a:r>
          </a:p>
          <a:p>
            <a:pPr>
              <a:spcBef>
                <a:spcPts val="0"/>
              </a:spcBef>
            </a:pPr>
            <a:endParaRPr lang="en-US" sz="2200" b="1" u="sng" dirty="0">
              <a:solidFill>
                <a:schemeClr val="accent1">
                  <a:lumMod val="75000"/>
                </a:schemeClr>
              </a:solidFill>
              <a:latin typeface="Times New Roman" panose="02020603050405020304" pitchFamily="18" charset="0"/>
              <a:cs typeface="Times New Roman" panose="02020603050405020304" pitchFamily="18" charset="0"/>
            </a:endParaRPr>
          </a:p>
          <a:p>
            <a:pPr>
              <a:spcBef>
                <a:spcPts val="0"/>
              </a:spcBef>
            </a:pPr>
            <a:endParaRPr lang="en-US" sz="1700" b="1" u="sng" dirty="0">
              <a:solidFill>
                <a:schemeClr val="accent1">
                  <a:lumMod val="75000"/>
                </a:schemeClr>
              </a:solidFill>
            </a:endParaRPr>
          </a:p>
          <a:p>
            <a:endParaRPr lang="en-US" dirty="0"/>
          </a:p>
          <a:p>
            <a:endParaRPr lang="en-US" b="1" dirty="0">
              <a:solidFill>
                <a:schemeClr val="accent1">
                  <a:lumMod val="75000"/>
                </a:schemeClr>
              </a:solidFill>
            </a:endParaRPr>
          </a:p>
        </p:txBody>
      </p:sp>
    </p:spTree>
    <p:extLst>
      <p:ext uri="{BB962C8B-B14F-4D97-AF65-F5344CB8AC3E}">
        <p14:creationId xmlns:p14="http://schemas.microsoft.com/office/powerpoint/2010/main" val="1277638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BA48-8BA7-4020-80B5-6635080146B7}"/>
              </a:ext>
            </a:extLst>
          </p:cNvPr>
          <p:cNvSpPr>
            <a:spLocks noGrp="1"/>
          </p:cNvSpPr>
          <p:nvPr>
            <p:ph type="title"/>
          </p:nvPr>
        </p:nvSpPr>
        <p:spPr>
          <a:xfrm>
            <a:off x="657224" y="499533"/>
            <a:ext cx="10772775" cy="1107811"/>
          </a:xfrm>
        </p:spPr>
        <p:txBody>
          <a:bodyPr>
            <a:normAutofit/>
          </a:bodyPr>
          <a:lstStyle/>
          <a:p>
            <a:r>
              <a:rPr lang="en-US" sz="4400" dirty="0">
                <a:solidFill>
                  <a:schemeClr val="tx2">
                    <a:lumMod val="50000"/>
                    <a:lumOff val="50000"/>
                  </a:schemeClr>
                </a:solidFill>
                <a:cs typeface="Calibri Light" panose="020F0302020204030204" pitchFamily="34" charset="0"/>
              </a:rPr>
              <a:t>Citing a </a:t>
            </a:r>
            <a:r>
              <a:rPr lang="en-US" sz="4400" dirty="0">
                <a:solidFill>
                  <a:schemeClr val="tx2">
                    <a:lumMod val="50000"/>
                    <a:lumOff val="50000"/>
                  </a:schemeClr>
                </a:solidFill>
                <a:cs typeface="Calibri" panose="020F0502020204030204" pitchFamily="34" charset="0"/>
              </a:rPr>
              <a:t>source</a:t>
            </a:r>
            <a:r>
              <a:rPr lang="en-US" sz="4400" dirty="0">
                <a:solidFill>
                  <a:schemeClr val="tx2">
                    <a:lumMod val="50000"/>
                    <a:lumOff val="50000"/>
                  </a:schemeClr>
                </a:solidFill>
                <a:cs typeface="Calibri Light" panose="020F0302020204030204" pitchFamily="34" charset="0"/>
              </a:rPr>
              <a:t> with 2 authors </a:t>
            </a:r>
          </a:p>
        </p:txBody>
      </p:sp>
      <p:sp>
        <p:nvSpPr>
          <p:cNvPr id="3" name="Content Placeholder 2">
            <a:extLst>
              <a:ext uri="{FF2B5EF4-FFF2-40B4-BE49-F238E27FC236}">
                <a16:creationId xmlns:a16="http://schemas.microsoft.com/office/drawing/2014/main" id="{28CBDED5-8A5A-4EBC-A5D5-32123897BF4D}"/>
              </a:ext>
            </a:extLst>
          </p:cNvPr>
          <p:cNvSpPr>
            <a:spLocks noGrp="1"/>
          </p:cNvSpPr>
          <p:nvPr>
            <p:ph idx="1"/>
          </p:nvPr>
        </p:nvSpPr>
        <p:spPr>
          <a:xfrm>
            <a:off x="657224" y="1350168"/>
            <a:ext cx="10753725" cy="4900613"/>
          </a:xfrm>
        </p:spPr>
        <p:txBody>
          <a:bodyPr>
            <a:normAutofit fontScale="92500"/>
          </a:bodyPr>
          <a:lstStyle/>
          <a:p>
            <a:r>
              <a:rPr lang="en-US" b="1" u="sng" dirty="0">
                <a:solidFill>
                  <a:schemeClr val="tx2">
                    <a:lumMod val="50000"/>
                    <a:lumOff val="50000"/>
                  </a:schemeClr>
                </a:solidFill>
                <a:latin typeface="+mj-lt"/>
                <a:cs typeface="Calibri" panose="020F0502020204030204" pitchFamily="34" charset="0"/>
              </a:rPr>
              <a:t>The Rule</a:t>
            </a:r>
            <a:r>
              <a:rPr lang="en-US" b="1" dirty="0">
                <a:solidFill>
                  <a:schemeClr val="tx2">
                    <a:lumMod val="50000"/>
                    <a:lumOff val="50000"/>
                  </a:schemeClr>
                </a:solidFill>
                <a:latin typeface="+mj-lt"/>
                <a:cs typeface="Calibri" panose="020F0502020204030204" pitchFamily="34" charset="0"/>
              </a:rPr>
              <a:t>: </a:t>
            </a:r>
          </a:p>
          <a:p>
            <a:pPr marL="0" lvl="2" indent="0">
              <a:lnSpc>
                <a:spcPct val="110000"/>
              </a:lnSpc>
              <a:buNone/>
            </a:pPr>
            <a:r>
              <a:rPr lang="en-US" sz="1900" i="0" dirty="0">
                <a:solidFill>
                  <a:schemeClr val="tx1"/>
                </a:solidFill>
                <a:cs typeface="Times New Roman" panose="02020603050405020304" pitchFamily="18" charset="0"/>
              </a:rPr>
              <a:t>A</a:t>
            </a:r>
            <a:r>
              <a:rPr lang="en-US" sz="1900" i="0" dirty="0">
                <a:cs typeface="Times New Roman" panose="02020603050405020304" pitchFamily="18" charset="0"/>
              </a:rPr>
              <a:t>ccording to the APA manual section </a:t>
            </a:r>
            <a:r>
              <a:rPr lang="en-US" sz="1900" b="1" i="0" dirty="0">
                <a:cs typeface="Times New Roman" panose="02020603050405020304" pitchFamily="18" charset="0"/>
              </a:rPr>
              <a:t>8.17 Number of Authors to Include in In-text Citations</a:t>
            </a:r>
            <a:r>
              <a:rPr lang="en-US" sz="1900" i="0" dirty="0">
                <a:cs typeface="Times New Roman" panose="02020603050405020304" pitchFamily="18" charset="0"/>
              </a:rPr>
              <a:t>: </a:t>
            </a:r>
          </a:p>
          <a:p>
            <a:pPr marL="0" lvl="2" indent="0">
              <a:lnSpc>
                <a:spcPct val="110000"/>
              </a:lnSpc>
              <a:buNone/>
            </a:pPr>
            <a:r>
              <a:rPr lang="en-US" sz="1900" i="0" dirty="0">
                <a:cs typeface="Times New Roman" panose="02020603050405020304" pitchFamily="18" charset="0"/>
              </a:rPr>
              <a:t>“For a work with one or two authors, include the author name(s) in every citation.” </a:t>
            </a:r>
          </a:p>
          <a:p>
            <a:r>
              <a:rPr lang="en-US" b="1" u="sng" dirty="0">
                <a:solidFill>
                  <a:schemeClr val="tx2">
                    <a:lumMod val="50000"/>
                    <a:lumOff val="50000"/>
                  </a:schemeClr>
                </a:solidFill>
                <a:latin typeface="+mj-lt"/>
                <a:cs typeface="Calibri" panose="020F0502020204030204" pitchFamily="34" charset="0"/>
              </a:rPr>
              <a:t>Citing the source</a:t>
            </a:r>
            <a:r>
              <a:rPr lang="en-US" b="1" dirty="0">
                <a:solidFill>
                  <a:schemeClr val="tx2">
                    <a:lumMod val="50000"/>
                    <a:lumOff val="50000"/>
                  </a:schemeClr>
                </a:solidFill>
                <a:latin typeface="+mj-lt"/>
                <a:cs typeface="Calibri" panose="020F0502020204030204" pitchFamily="34" charset="0"/>
              </a:rPr>
              <a:t>:</a:t>
            </a:r>
          </a:p>
          <a:p>
            <a:pPr marL="0" indent="0">
              <a:buNone/>
            </a:pPr>
            <a:endParaRPr lang="en-US" sz="800" b="1" dirty="0">
              <a:solidFill>
                <a:schemeClr val="tx2">
                  <a:lumMod val="50000"/>
                  <a:lumOff val="50000"/>
                </a:schemeClr>
              </a:solidFill>
              <a:latin typeface="+mj-lt"/>
              <a:cs typeface="Calibri" panose="020F0502020204030204" pitchFamily="34" charset="0"/>
            </a:endParaRPr>
          </a:p>
          <a:p>
            <a:pPr>
              <a:spcBef>
                <a:spcPts val="0"/>
              </a:spcBef>
            </a:pPr>
            <a:r>
              <a:rPr lang="en-US" sz="1900" b="1" u="sng" dirty="0">
                <a:solidFill>
                  <a:schemeClr val="tx2">
                    <a:lumMod val="50000"/>
                    <a:lumOff val="50000"/>
                  </a:schemeClr>
                </a:solidFill>
                <a:latin typeface="+mj-lt"/>
                <a:cs typeface="Calibri" panose="020F0502020204030204" pitchFamily="34" charset="0"/>
              </a:rPr>
              <a:t>Parenthetical citation</a:t>
            </a:r>
            <a:r>
              <a:rPr lang="en-US" sz="1900" b="1" dirty="0">
                <a:solidFill>
                  <a:schemeClr val="tx2">
                    <a:lumMod val="50000"/>
                    <a:lumOff val="50000"/>
                  </a:schemeClr>
                </a:solidFill>
                <a:latin typeface="+mj-lt"/>
                <a:cs typeface="Calibri" panose="020F0502020204030204" pitchFamily="34" charset="0"/>
              </a:rPr>
              <a:t>: If you do </a:t>
            </a:r>
            <a:r>
              <a:rPr lang="en-US" sz="1900" b="1" i="1" u="sng" dirty="0">
                <a:solidFill>
                  <a:schemeClr val="tx2">
                    <a:lumMod val="50000"/>
                    <a:lumOff val="50000"/>
                  </a:schemeClr>
                </a:solidFill>
                <a:latin typeface="+mj-lt"/>
                <a:cs typeface="Calibri" panose="020F0502020204030204" pitchFamily="34" charset="0"/>
              </a:rPr>
              <a:t>not</a:t>
            </a:r>
            <a:r>
              <a:rPr lang="en-US" sz="1900" b="1" dirty="0">
                <a:solidFill>
                  <a:schemeClr val="tx2">
                    <a:lumMod val="50000"/>
                    <a:lumOff val="50000"/>
                  </a:schemeClr>
                </a:solidFill>
                <a:latin typeface="+mj-lt"/>
                <a:cs typeface="Calibri" panose="020F0502020204030204" pitchFamily="34" charset="0"/>
              </a:rPr>
              <a:t> name the author in the text of your paper, the in-text citation should look like this:</a:t>
            </a:r>
          </a:p>
          <a:p>
            <a:pPr>
              <a:spcBef>
                <a:spcPts val="0"/>
              </a:spcBef>
            </a:pPr>
            <a:endParaRPr lang="en-US" sz="1200" dirty="0">
              <a:solidFill>
                <a:schemeClr val="tx1"/>
              </a:solidFill>
              <a:latin typeface="Times New Roman" panose="02020603050405020304" pitchFamily="18" charset="0"/>
              <a:cs typeface="Times New Roman" panose="02020603050405020304" pitchFamily="18" charset="0"/>
            </a:endParaRPr>
          </a:p>
          <a:p>
            <a:pPr lvl="3">
              <a:lnSpc>
                <a:spcPct val="200000"/>
              </a:lnSpc>
              <a:spcBef>
                <a:spcPts val="0"/>
              </a:spcBef>
            </a:pPr>
            <a:r>
              <a:rPr lang="en-US" sz="1300" i="0" dirty="0">
                <a:solidFill>
                  <a:schemeClr val="tx1"/>
                </a:solidFill>
                <a:latin typeface="Times New Roman" panose="02020603050405020304" pitchFamily="18" charset="0"/>
                <a:cs typeface="Times New Roman" panose="02020603050405020304" pitchFamily="18" charset="0"/>
              </a:rPr>
              <a:t>Black children are overrepresented in the child welfare system because they are referred more than white children. One way to address this benevolent oppression is to include bias training for social workers who provide direct services to children (Kelly &amp; </a:t>
            </a:r>
            <a:r>
              <a:rPr lang="en-US" sz="1300" i="0" dirty="0">
                <a:latin typeface="Times New Roman" panose="02020603050405020304" pitchFamily="18" charset="0"/>
                <a:cs typeface="Times New Roman" panose="02020603050405020304" pitchFamily="18" charset="0"/>
              </a:rPr>
              <a:t>Varghes, 2018)</a:t>
            </a:r>
            <a:r>
              <a:rPr lang="en-US" sz="1300" i="0" dirty="0">
                <a:solidFill>
                  <a:schemeClr val="tx1"/>
                </a:solidFill>
                <a:latin typeface="Times New Roman" panose="02020603050405020304" pitchFamily="18" charset="0"/>
                <a:cs typeface="Times New Roman" panose="02020603050405020304" pitchFamily="18" charset="0"/>
              </a:rPr>
              <a:t>. </a:t>
            </a:r>
          </a:p>
          <a:p>
            <a:r>
              <a:rPr lang="en-US" sz="1900" b="1" u="sng" dirty="0">
                <a:solidFill>
                  <a:schemeClr val="tx2">
                    <a:lumMod val="50000"/>
                    <a:lumOff val="50000"/>
                  </a:schemeClr>
                </a:solidFill>
                <a:latin typeface="+mj-lt"/>
                <a:cs typeface="Calibri" panose="020F0502020204030204" pitchFamily="34" charset="0"/>
              </a:rPr>
              <a:t>Narrative citation</a:t>
            </a:r>
            <a:r>
              <a:rPr lang="en-US" sz="1900" b="1" dirty="0">
                <a:solidFill>
                  <a:schemeClr val="tx2">
                    <a:lumMod val="50000"/>
                    <a:lumOff val="50000"/>
                  </a:schemeClr>
                </a:solidFill>
                <a:latin typeface="+mj-lt"/>
                <a:cs typeface="Calibri" panose="020F0502020204030204" pitchFamily="34" charset="0"/>
              </a:rPr>
              <a:t>: If you </a:t>
            </a:r>
            <a:r>
              <a:rPr lang="en-US" sz="1900" b="1" i="1" u="sng" dirty="0">
                <a:solidFill>
                  <a:schemeClr val="tx2">
                    <a:lumMod val="50000"/>
                    <a:lumOff val="50000"/>
                  </a:schemeClr>
                </a:solidFill>
                <a:latin typeface="+mj-lt"/>
                <a:cs typeface="Calibri" panose="020F0502020204030204" pitchFamily="34" charset="0"/>
              </a:rPr>
              <a:t>do</a:t>
            </a:r>
            <a:r>
              <a:rPr lang="en-US" sz="1900" b="1" dirty="0">
                <a:solidFill>
                  <a:schemeClr val="tx2">
                    <a:lumMod val="50000"/>
                    <a:lumOff val="50000"/>
                  </a:schemeClr>
                </a:solidFill>
                <a:latin typeface="+mj-lt"/>
                <a:cs typeface="Calibri" panose="020F0502020204030204" pitchFamily="34" charset="0"/>
              </a:rPr>
              <a:t> name the author in the text of your paper, the in-text citation should look like this:</a:t>
            </a:r>
          </a:p>
          <a:p>
            <a:pPr lvl="3">
              <a:lnSpc>
                <a:spcPct val="200000"/>
              </a:lnSpc>
            </a:pPr>
            <a:r>
              <a:rPr lang="en-US" sz="1300" i="0" dirty="0">
                <a:solidFill>
                  <a:schemeClr val="tx1"/>
                </a:solidFill>
                <a:latin typeface="Times New Roman" panose="02020603050405020304" pitchFamily="18" charset="0"/>
                <a:cs typeface="Times New Roman" panose="02020603050405020304" pitchFamily="18" charset="0"/>
              </a:rPr>
              <a:t>Kelly and </a:t>
            </a:r>
            <a:r>
              <a:rPr lang="en-US" sz="1300" i="0" dirty="0">
                <a:latin typeface="Times New Roman" panose="02020603050405020304" pitchFamily="18" charset="0"/>
                <a:cs typeface="Times New Roman" panose="02020603050405020304" pitchFamily="18" charset="0"/>
              </a:rPr>
              <a:t>Varghes (2018) argue that o</a:t>
            </a:r>
            <a:r>
              <a:rPr lang="en-US" sz="1300" i="0" dirty="0">
                <a:solidFill>
                  <a:schemeClr val="tx1"/>
                </a:solidFill>
                <a:latin typeface="Times New Roman" panose="02020603050405020304" pitchFamily="18" charset="0"/>
                <a:cs typeface="Times New Roman" panose="02020603050405020304" pitchFamily="18" charset="0"/>
              </a:rPr>
              <a:t>ne way to address the benevolent oppression of Black children in the child welfare system is to include bias training for social workers who provide direct services to children.</a:t>
            </a:r>
            <a:endParaRPr lang="en-US" sz="1300" i="0" dirty="0"/>
          </a:p>
        </p:txBody>
      </p:sp>
    </p:spTree>
    <p:extLst>
      <p:ext uri="{BB962C8B-B14F-4D97-AF65-F5344CB8AC3E}">
        <p14:creationId xmlns:p14="http://schemas.microsoft.com/office/powerpoint/2010/main" val="3335985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5539-7F45-4D84-AB46-05631EFC277F}"/>
              </a:ext>
            </a:extLst>
          </p:cNvPr>
          <p:cNvSpPr>
            <a:spLocks noGrp="1"/>
          </p:cNvSpPr>
          <p:nvPr>
            <p:ph type="title"/>
          </p:nvPr>
        </p:nvSpPr>
        <p:spPr>
          <a:xfrm>
            <a:off x="657224" y="499533"/>
            <a:ext cx="10772775" cy="979223"/>
          </a:xfrm>
        </p:spPr>
        <p:txBody>
          <a:bodyPr>
            <a:normAutofit/>
          </a:bodyPr>
          <a:lstStyle/>
          <a:p>
            <a:r>
              <a:rPr lang="en-US" sz="4400" dirty="0">
                <a:solidFill>
                  <a:schemeClr val="tx2">
                    <a:lumMod val="50000"/>
                    <a:lumOff val="50000"/>
                  </a:schemeClr>
                </a:solidFill>
                <a:cs typeface="Calibri" panose="020F0502020204030204" pitchFamily="34" charset="0"/>
              </a:rPr>
              <a:t>Citing a source with 3 or more authors </a:t>
            </a:r>
            <a:endParaRPr lang="en-US" sz="4400" dirty="0">
              <a:solidFill>
                <a:schemeClr val="tx2">
                  <a:lumMod val="50000"/>
                  <a:lumOff val="50000"/>
                </a:schemeClr>
              </a:solidFill>
            </a:endParaRPr>
          </a:p>
        </p:txBody>
      </p:sp>
      <p:sp>
        <p:nvSpPr>
          <p:cNvPr id="3" name="Content Placeholder 2">
            <a:extLst>
              <a:ext uri="{FF2B5EF4-FFF2-40B4-BE49-F238E27FC236}">
                <a16:creationId xmlns:a16="http://schemas.microsoft.com/office/drawing/2014/main" id="{0267A2FF-A77C-4857-9C28-9E50D3442F3E}"/>
              </a:ext>
            </a:extLst>
          </p:cNvPr>
          <p:cNvSpPr>
            <a:spLocks noGrp="1"/>
          </p:cNvSpPr>
          <p:nvPr>
            <p:ph idx="1"/>
          </p:nvPr>
        </p:nvSpPr>
        <p:spPr>
          <a:xfrm>
            <a:off x="676274" y="1554480"/>
            <a:ext cx="10753725" cy="5017770"/>
          </a:xfrm>
        </p:spPr>
        <p:txBody>
          <a:bodyPr>
            <a:normAutofit lnSpcReduction="10000"/>
          </a:bodyPr>
          <a:lstStyle/>
          <a:p>
            <a:r>
              <a:rPr lang="en-US" b="1" u="sng" dirty="0">
                <a:solidFill>
                  <a:schemeClr val="tx2">
                    <a:lumMod val="50000"/>
                    <a:lumOff val="50000"/>
                  </a:schemeClr>
                </a:solidFill>
                <a:latin typeface="+mj-lt"/>
                <a:cs typeface="Calibri" panose="020F0502020204030204" pitchFamily="34" charset="0"/>
              </a:rPr>
              <a:t>The Rule</a:t>
            </a:r>
            <a:r>
              <a:rPr lang="en-US" b="1" dirty="0">
                <a:solidFill>
                  <a:schemeClr val="tx2">
                    <a:lumMod val="50000"/>
                    <a:lumOff val="50000"/>
                  </a:schemeClr>
                </a:solidFill>
                <a:latin typeface="+mj-lt"/>
                <a:cs typeface="Calibri" panose="020F0502020204030204" pitchFamily="34" charset="0"/>
              </a:rPr>
              <a:t>: </a:t>
            </a:r>
          </a:p>
          <a:p>
            <a:r>
              <a:rPr lang="en-US" sz="2200" dirty="0">
                <a:solidFill>
                  <a:schemeClr val="tx1"/>
                </a:solidFill>
                <a:cs typeface="Times New Roman" panose="02020603050405020304" pitchFamily="18" charset="0"/>
              </a:rPr>
              <a:t>A</a:t>
            </a:r>
            <a:r>
              <a:rPr lang="en-US" sz="2200" dirty="0">
                <a:cs typeface="Times New Roman" panose="02020603050405020304" pitchFamily="18" charset="0"/>
              </a:rPr>
              <a:t>ccording to the APA manual section </a:t>
            </a:r>
            <a:r>
              <a:rPr lang="en-US" sz="2200" b="1" dirty="0">
                <a:cs typeface="Times New Roman" panose="02020603050405020304" pitchFamily="18" charset="0"/>
              </a:rPr>
              <a:t>8.17 Number of Authors to Include in In-text Citations:</a:t>
            </a:r>
            <a:endParaRPr lang="en-US" sz="2200" dirty="0">
              <a:cs typeface="Times New Roman" panose="02020603050405020304" pitchFamily="18" charset="0"/>
            </a:endParaRPr>
          </a:p>
          <a:p>
            <a:r>
              <a:rPr lang="en-US" sz="2200" dirty="0">
                <a:cs typeface="Times New Roman" panose="02020603050405020304" pitchFamily="18" charset="0"/>
              </a:rPr>
              <a:t>“For a work with three or more authors, include the name of only the first author plus ‘et al.’ in every citation, including the first citation, unless doing so would create ambiguity.”  </a:t>
            </a:r>
          </a:p>
          <a:p>
            <a:r>
              <a:rPr lang="en-US" b="1" u="sng" dirty="0">
                <a:solidFill>
                  <a:schemeClr val="tx2">
                    <a:lumMod val="50000"/>
                    <a:lumOff val="50000"/>
                  </a:schemeClr>
                </a:solidFill>
                <a:cs typeface="Calibri" panose="020F0502020204030204" pitchFamily="34" charset="0"/>
              </a:rPr>
              <a:t>Citing the source</a:t>
            </a:r>
            <a:r>
              <a:rPr lang="en-US" b="1" dirty="0">
                <a:solidFill>
                  <a:schemeClr val="tx2">
                    <a:lumMod val="50000"/>
                    <a:lumOff val="50000"/>
                  </a:schemeClr>
                </a:solidFill>
                <a:cs typeface="Calibri" panose="020F0502020204030204" pitchFamily="34" charset="0"/>
              </a:rPr>
              <a:t>: </a:t>
            </a:r>
          </a:p>
          <a:p>
            <a:endParaRPr lang="en-US" sz="1600" b="1" dirty="0">
              <a:solidFill>
                <a:schemeClr val="tx2">
                  <a:lumMod val="50000"/>
                  <a:lumOff val="50000"/>
                </a:schemeClr>
              </a:solidFill>
            </a:endParaRPr>
          </a:p>
          <a:p>
            <a:pPr>
              <a:spcBef>
                <a:spcPts val="0"/>
              </a:spcBef>
            </a:pPr>
            <a:r>
              <a:rPr lang="en-US" sz="1800" b="1" u="sng" dirty="0">
                <a:solidFill>
                  <a:schemeClr val="tx2">
                    <a:lumMod val="50000"/>
                    <a:lumOff val="50000"/>
                  </a:schemeClr>
                </a:solidFill>
                <a:latin typeface="+mj-lt"/>
                <a:cs typeface="Calibri" panose="020F0502020204030204" pitchFamily="34" charset="0"/>
              </a:rPr>
              <a:t>Parenthetical citation</a:t>
            </a:r>
            <a:r>
              <a:rPr lang="en-US" sz="1800" b="1" dirty="0">
                <a:solidFill>
                  <a:schemeClr val="tx2">
                    <a:lumMod val="50000"/>
                    <a:lumOff val="50000"/>
                  </a:schemeClr>
                </a:solidFill>
                <a:latin typeface="+mj-lt"/>
                <a:cs typeface="Calibri" panose="020F0502020204030204" pitchFamily="34" charset="0"/>
              </a:rPr>
              <a:t>: If you do </a:t>
            </a:r>
            <a:r>
              <a:rPr lang="en-US" sz="1800" b="1" i="1" u="sng" dirty="0">
                <a:solidFill>
                  <a:schemeClr val="tx2">
                    <a:lumMod val="50000"/>
                    <a:lumOff val="50000"/>
                  </a:schemeClr>
                </a:solidFill>
                <a:latin typeface="+mj-lt"/>
                <a:cs typeface="Calibri" panose="020F0502020204030204" pitchFamily="34" charset="0"/>
              </a:rPr>
              <a:t>not</a:t>
            </a:r>
            <a:r>
              <a:rPr lang="en-US" sz="1800" b="1" dirty="0">
                <a:solidFill>
                  <a:schemeClr val="tx2">
                    <a:lumMod val="50000"/>
                    <a:lumOff val="50000"/>
                  </a:schemeClr>
                </a:solidFill>
                <a:latin typeface="+mj-lt"/>
                <a:cs typeface="Calibri" panose="020F0502020204030204" pitchFamily="34" charset="0"/>
              </a:rPr>
              <a:t> name the author in the text of your paper, the in-text citation should look like this:</a:t>
            </a:r>
          </a:p>
          <a:p>
            <a:pPr>
              <a:lnSpc>
                <a:spcPct val="21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Research suggests that poor emotion regulation skills can impede successful social interactions, a finding that has implications for children with ASD (Berkovits et al., 2017). </a:t>
            </a:r>
          </a:p>
          <a:p>
            <a:r>
              <a:rPr lang="en-US" sz="1800" b="1" u="sng" dirty="0">
                <a:solidFill>
                  <a:schemeClr val="tx2">
                    <a:lumMod val="50000"/>
                    <a:lumOff val="50000"/>
                  </a:schemeClr>
                </a:solidFill>
                <a:latin typeface="+mj-lt"/>
                <a:cs typeface="Calibri" panose="020F0502020204030204" pitchFamily="34" charset="0"/>
              </a:rPr>
              <a:t>Narrative citation</a:t>
            </a:r>
            <a:r>
              <a:rPr lang="en-US" sz="1800" b="1" dirty="0">
                <a:solidFill>
                  <a:schemeClr val="tx2">
                    <a:lumMod val="50000"/>
                    <a:lumOff val="50000"/>
                  </a:schemeClr>
                </a:solidFill>
                <a:latin typeface="+mj-lt"/>
                <a:cs typeface="Calibri" panose="020F0502020204030204" pitchFamily="34" charset="0"/>
              </a:rPr>
              <a:t>: If you </a:t>
            </a:r>
            <a:r>
              <a:rPr lang="en-US" sz="1800" b="1" i="1" u="sng" dirty="0">
                <a:solidFill>
                  <a:schemeClr val="tx2">
                    <a:lumMod val="50000"/>
                    <a:lumOff val="50000"/>
                  </a:schemeClr>
                </a:solidFill>
                <a:latin typeface="+mj-lt"/>
                <a:cs typeface="Calibri" panose="020F0502020204030204" pitchFamily="34" charset="0"/>
              </a:rPr>
              <a:t>do</a:t>
            </a:r>
            <a:r>
              <a:rPr lang="en-US" sz="1800" b="1" dirty="0">
                <a:solidFill>
                  <a:schemeClr val="tx2">
                    <a:lumMod val="50000"/>
                    <a:lumOff val="50000"/>
                  </a:schemeClr>
                </a:solidFill>
                <a:latin typeface="+mj-lt"/>
                <a:cs typeface="Calibri" panose="020F0502020204030204" pitchFamily="34" charset="0"/>
              </a:rPr>
              <a:t> name the author in the text of your paper, the in-text citation should look like this:</a:t>
            </a:r>
          </a:p>
          <a:p>
            <a:r>
              <a:rPr lang="en-US" sz="1200" dirty="0">
                <a:solidFill>
                  <a:schemeClr val="tx1"/>
                </a:solidFill>
                <a:latin typeface="Times New Roman" panose="02020603050405020304" pitchFamily="18" charset="0"/>
                <a:cs typeface="Times New Roman" panose="02020603050405020304" pitchFamily="18" charset="0"/>
              </a:rPr>
              <a:t>Berkovits et al. (2017) found that poor emotion regulation skills can impede successful social interactions, a finding that has implications for children with ASD.</a:t>
            </a:r>
          </a:p>
          <a:p>
            <a:endParaRPr lang="en-US" dirty="0"/>
          </a:p>
        </p:txBody>
      </p:sp>
    </p:spTree>
    <p:extLst>
      <p:ext uri="{BB962C8B-B14F-4D97-AF65-F5344CB8AC3E}">
        <p14:creationId xmlns:p14="http://schemas.microsoft.com/office/powerpoint/2010/main" val="114440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0B5F-4261-4164-BBF1-F160C151147F}"/>
              </a:ext>
            </a:extLst>
          </p:cNvPr>
          <p:cNvSpPr>
            <a:spLocks noGrp="1"/>
          </p:cNvSpPr>
          <p:nvPr>
            <p:ph type="title"/>
          </p:nvPr>
        </p:nvSpPr>
        <p:spPr>
          <a:xfrm>
            <a:off x="657224" y="-114830"/>
            <a:ext cx="10772775" cy="1658198"/>
          </a:xfrm>
        </p:spPr>
        <p:txBody>
          <a:bodyPr>
            <a:normAutofit/>
          </a:bodyPr>
          <a:lstStyle/>
          <a:p>
            <a:pPr algn="ctr"/>
            <a:r>
              <a:rPr lang="en-US" sz="4400" dirty="0"/>
              <a:t>Table of Contents </a:t>
            </a:r>
          </a:p>
        </p:txBody>
      </p:sp>
      <p:sp>
        <p:nvSpPr>
          <p:cNvPr id="3" name="Content Placeholder 2">
            <a:extLst>
              <a:ext uri="{FF2B5EF4-FFF2-40B4-BE49-F238E27FC236}">
                <a16:creationId xmlns:a16="http://schemas.microsoft.com/office/drawing/2014/main" id="{20824E91-E811-4EBC-9B43-0ED2779882DF}"/>
              </a:ext>
            </a:extLst>
          </p:cNvPr>
          <p:cNvSpPr>
            <a:spLocks noGrp="1"/>
          </p:cNvSpPr>
          <p:nvPr>
            <p:ph sz="half" idx="1"/>
          </p:nvPr>
        </p:nvSpPr>
        <p:spPr>
          <a:xfrm>
            <a:off x="885824" y="1262328"/>
            <a:ext cx="4663440" cy="3767328"/>
          </a:xfrm>
        </p:spPr>
        <p:txBody>
          <a:bodyPr>
            <a:normAutofit/>
          </a:bodyPr>
          <a:lstStyle/>
          <a:p>
            <a:r>
              <a:rPr lang="en-US" sz="1200" b="1" dirty="0"/>
              <a:t>**Brief overview of changes in the 7</a:t>
            </a:r>
            <a:r>
              <a:rPr lang="en-US" sz="1200" b="1" baseline="30000" dirty="0"/>
              <a:t>th</a:t>
            </a:r>
            <a:r>
              <a:rPr lang="en-US" sz="1200" b="1" dirty="0"/>
              <a:t> edition: Slide 4</a:t>
            </a:r>
          </a:p>
          <a:p>
            <a:pPr lvl="0"/>
            <a:r>
              <a:rPr lang="en-US" sz="1200" b="1" dirty="0"/>
              <a:t>Part 1: The Title and the Title Page: Slides 5-10</a:t>
            </a:r>
          </a:p>
          <a:p>
            <a:pPr lvl="0"/>
            <a:r>
              <a:rPr lang="en-US" sz="1200" b="1" dirty="0"/>
              <a:t>    (For a sample title page, see slide 6) </a:t>
            </a:r>
          </a:p>
          <a:p>
            <a:pPr lvl="0"/>
            <a:r>
              <a:rPr lang="en-US" sz="1200" b="1" dirty="0"/>
              <a:t>Part 2: Managing the Sources: Quoting and Paraphrasing: Slides 11-20</a:t>
            </a:r>
          </a:p>
          <a:p>
            <a:pPr lvl="0"/>
            <a:r>
              <a:rPr lang="en-US" sz="1200" b="1" dirty="0"/>
              <a:t>Part 3: Managing Your Sources: In-text Citations:</a:t>
            </a:r>
          </a:p>
          <a:p>
            <a:pPr lvl="0"/>
            <a:r>
              <a:rPr lang="en-US" sz="1200" b="1" dirty="0"/>
              <a:t>  Discussion of citing sources: Slides 21-26 </a:t>
            </a:r>
          </a:p>
          <a:p>
            <a:pPr lvl="0"/>
            <a:r>
              <a:rPr lang="en-US" sz="1200" b="1" dirty="0"/>
              <a:t>  Citing a source with 1 author: Slide 27</a:t>
            </a:r>
          </a:p>
          <a:p>
            <a:pPr lvl="0"/>
            <a:r>
              <a:rPr lang="en-US" sz="1200" b="1" dirty="0"/>
              <a:t>  Citing a source with 2 authors: Slide 28</a:t>
            </a:r>
          </a:p>
          <a:p>
            <a:pPr lvl="0"/>
            <a:r>
              <a:rPr lang="en-US" sz="1200" b="1" dirty="0"/>
              <a:t>  Citing a source with 3 or more authors: Slide 29</a:t>
            </a:r>
          </a:p>
          <a:p>
            <a:pPr lvl="0"/>
            <a:r>
              <a:rPr lang="en-US" sz="1200" b="1" dirty="0"/>
              <a:t>  Citing a source with no identified author: Slide 30</a:t>
            </a:r>
          </a:p>
          <a:p>
            <a:pPr lvl="0"/>
            <a:r>
              <a:rPr lang="en-US" sz="1200" b="1" dirty="0"/>
              <a:t>  Groups as authors: Slide 31  </a:t>
            </a:r>
          </a:p>
          <a:p>
            <a:pPr lvl="0"/>
            <a:r>
              <a:rPr lang="en-US" sz="1200" b="1" dirty="0"/>
              <a:t>  Citing a source with no date: Slide 32</a:t>
            </a:r>
          </a:p>
          <a:p>
            <a:pPr lvl="0"/>
            <a:r>
              <a:rPr lang="en-US" sz="1200" b="1" dirty="0"/>
              <a:t>  Citing a government report: Slide 33</a:t>
            </a:r>
          </a:p>
          <a:p>
            <a:pPr lvl="0"/>
            <a:r>
              <a:rPr lang="en-US" sz="1200" b="1" dirty="0"/>
              <a:t>  Citing a personal communication: Slides 34-35</a:t>
            </a:r>
          </a:p>
          <a:p>
            <a:pPr lvl="0"/>
            <a:r>
              <a:rPr lang="en-US" sz="1200" b="1" dirty="0"/>
              <a:t>  Including page numbers: Slide 36</a:t>
            </a:r>
          </a:p>
          <a:p>
            <a:pPr lvl="0"/>
            <a:r>
              <a:rPr lang="en-US" sz="1200" b="1" dirty="0"/>
              <a:t>  Secondary sources: Using “as cited in”: Slides 37-38</a:t>
            </a:r>
          </a:p>
          <a:p>
            <a:pPr>
              <a:lnSpc>
                <a:spcPct val="100000"/>
              </a:lnSpc>
              <a:spcBef>
                <a:spcPts val="800"/>
              </a:spcBef>
            </a:pPr>
            <a:endParaRPr lang="en-US" sz="1200" dirty="0">
              <a:solidFill>
                <a:schemeClr val="tx1"/>
              </a:solidFill>
              <a:cs typeface="Calibri" panose="020F0502020204030204" pitchFamily="34" charset="0"/>
            </a:endParaRPr>
          </a:p>
          <a:p>
            <a:pPr>
              <a:lnSpc>
                <a:spcPct val="100000"/>
              </a:lnSpc>
              <a:spcBef>
                <a:spcPts val="800"/>
              </a:spcBef>
            </a:pPr>
            <a:endParaRPr lang="en-US" sz="1200" dirty="0">
              <a:solidFill>
                <a:schemeClr val="tx1"/>
              </a:solidFill>
              <a:cs typeface="Calibri" panose="020F0502020204030204" pitchFamily="34" charset="0"/>
            </a:endParaRPr>
          </a:p>
          <a:p>
            <a:pPr>
              <a:lnSpc>
                <a:spcPct val="100000"/>
              </a:lnSpc>
              <a:spcBef>
                <a:spcPts val="800"/>
              </a:spcBef>
            </a:pPr>
            <a:endParaRPr lang="en-US" sz="1200" dirty="0">
              <a:solidFill>
                <a:schemeClr val="tx1"/>
              </a:solidFill>
              <a:cs typeface="Calibri" panose="020F0502020204030204" pitchFamily="34" charset="0"/>
            </a:endParaRPr>
          </a:p>
          <a:p>
            <a:pPr>
              <a:lnSpc>
                <a:spcPct val="100000"/>
              </a:lnSpc>
              <a:spcBef>
                <a:spcPts val="800"/>
              </a:spcBef>
            </a:pPr>
            <a:endParaRPr lang="en-US" sz="1200" dirty="0">
              <a:solidFill>
                <a:schemeClr val="tx1"/>
              </a:solidFill>
            </a:endParaRPr>
          </a:p>
          <a:p>
            <a:r>
              <a:rPr lang="en-US" sz="2000" dirty="0">
                <a:solidFill>
                  <a:schemeClr val="tx1"/>
                </a:solidFill>
                <a:cs typeface="Calibri" panose="020F0502020204030204" pitchFamily="34" charset="0"/>
              </a:rPr>
              <a:t> </a:t>
            </a:r>
            <a:endParaRPr lang="en-US" sz="2000" dirty="0">
              <a:solidFill>
                <a:schemeClr val="tx1"/>
              </a:solidFill>
            </a:endParaRPr>
          </a:p>
          <a:p>
            <a:endParaRPr lang="en-US" sz="2000" dirty="0">
              <a:solidFill>
                <a:schemeClr val="tx1"/>
              </a:solidFill>
            </a:endParaRPr>
          </a:p>
          <a:p>
            <a:endParaRPr lang="en-US" sz="2000" dirty="0"/>
          </a:p>
          <a:p>
            <a:r>
              <a:rPr lang="en-US" sz="2000" dirty="0"/>
              <a:t> </a:t>
            </a:r>
          </a:p>
        </p:txBody>
      </p:sp>
      <p:sp>
        <p:nvSpPr>
          <p:cNvPr id="4" name="Content Placeholder 3">
            <a:extLst>
              <a:ext uri="{FF2B5EF4-FFF2-40B4-BE49-F238E27FC236}">
                <a16:creationId xmlns:a16="http://schemas.microsoft.com/office/drawing/2014/main" id="{914F0288-2962-4860-BB32-939EC5F93B2F}"/>
              </a:ext>
            </a:extLst>
          </p:cNvPr>
          <p:cNvSpPr>
            <a:spLocks noGrp="1"/>
          </p:cNvSpPr>
          <p:nvPr>
            <p:ph sz="half" idx="2"/>
          </p:nvPr>
        </p:nvSpPr>
        <p:spPr>
          <a:xfrm>
            <a:off x="6239930" y="1262328"/>
            <a:ext cx="4663440" cy="3767328"/>
          </a:xfrm>
        </p:spPr>
        <p:txBody>
          <a:bodyPr>
            <a:normAutofit/>
          </a:bodyPr>
          <a:lstStyle/>
          <a:p>
            <a:r>
              <a:rPr lang="en-US" sz="1200" dirty="0"/>
              <a:t> </a:t>
            </a:r>
            <a:r>
              <a:rPr lang="en-US" sz="1200" b="1" dirty="0"/>
              <a:t>Part 4: Managing the Sources: Reference List:</a:t>
            </a:r>
          </a:p>
          <a:p>
            <a:pPr lvl="0"/>
            <a:r>
              <a:rPr lang="en-US" sz="1200" b="1" dirty="0"/>
              <a:t>    About the reference list: Slide 39</a:t>
            </a:r>
          </a:p>
          <a:p>
            <a:pPr lvl="0"/>
            <a:r>
              <a:rPr lang="en-US" sz="1200" b="1" dirty="0"/>
              <a:t>    Sample reference list: Slide 40</a:t>
            </a:r>
          </a:p>
          <a:p>
            <a:pPr lvl="0"/>
            <a:r>
              <a:rPr lang="en-US" sz="1200" b="1" dirty="0"/>
              <a:t>    Hanging indents: Slides 41-42</a:t>
            </a:r>
          </a:p>
          <a:p>
            <a:pPr lvl="0"/>
            <a:r>
              <a:rPr lang="en-US" sz="1200" b="1" dirty="0"/>
              <a:t>    Alphabetizing reference list: Slides 43-45</a:t>
            </a:r>
          </a:p>
          <a:p>
            <a:pPr lvl="0"/>
            <a:r>
              <a:rPr lang="en-US" sz="1200" b="1" dirty="0"/>
              <a:t>    How to format the author’s name and date of publication: Slides 46-48</a:t>
            </a:r>
          </a:p>
          <a:p>
            <a:pPr lvl="0"/>
            <a:r>
              <a:rPr lang="en-US" sz="1200" b="1" dirty="0"/>
              <a:t>    Group authors: Slides 49-51</a:t>
            </a:r>
          </a:p>
          <a:p>
            <a:pPr lvl="0"/>
            <a:r>
              <a:rPr lang="en-US" sz="1200" b="1" dirty="0"/>
              <a:t>    Title of an article in a scholarly journal: Slide 52</a:t>
            </a:r>
          </a:p>
          <a:p>
            <a:pPr lvl="0"/>
            <a:r>
              <a:rPr lang="en-US" sz="1200" b="1" dirty="0"/>
              <a:t>    Title of a scholarly journal: Slide 53</a:t>
            </a:r>
          </a:p>
          <a:p>
            <a:pPr lvl="0"/>
            <a:r>
              <a:rPr lang="en-US" sz="1200" b="1" dirty="0"/>
              <a:t>    Volume, issue, and page numbers of a journal: Slide 54</a:t>
            </a:r>
          </a:p>
          <a:p>
            <a:pPr lvl="0"/>
            <a:r>
              <a:rPr lang="en-US" sz="1200" b="1" dirty="0"/>
              <a:t>    Digital object identifier (doi): Slides 55-56</a:t>
            </a:r>
          </a:p>
          <a:p>
            <a:pPr lvl="0"/>
            <a:r>
              <a:rPr lang="en-US" sz="1200" b="1" dirty="0"/>
              <a:t>    No publication date: Slide 57</a:t>
            </a:r>
          </a:p>
          <a:p>
            <a:pPr lvl="0"/>
            <a:r>
              <a:rPr lang="en-US" sz="1200" b="1" dirty="0"/>
              <a:t>    Books: Slides 58-61</a:t>
            </a:r>
          </a:p>
          <a:p>
            <a:pPr lvl="0"/>
            <a:r>
              <a:rPr lang="en-US" sz="1200" b="1" dirty="0"/>
              <a:t>    Websites: Slides 62-65</a:t>
            </a:r>
          </a:p>
          <a:p>
            <a:pPr lvl="0"/>
            <a:r>
              <a:rPr lang="en-US" sz="1200" b="1" dirty="0"/>
              <a:t>    Government reports: Slide 66</a:t>
            </a:r>
          </a:p>
          <a:p>
            <a:pPr lvl="0"/>
            <a:r>
              <a:rPr lang="en-US" sz="1200" b="1" dirty="0"/>
              <a:t>    PowerPoint slides from a course: Slide 67</a:t>
            </a:r>
          </a:p>
          <a:p>
            <a:r>
              <a:rPr lang="en-US" dirty="0"/>
              <a:t> </a:t>
            </a:r>
          </a:p>
          <a:p>
            <a:pPr>
              <a:spcBef>
                <a:spcPts val="800"/>
              </a:spcBef>
            </a:pPr>
            <a:endParaRPr lang="en-US" sz="1200" dirty="0"/>
          </a:p>
          <a:p>
            <a:pPr>
              <a:spcBef>
                <a:spcPts val="800"/>
              </a:spcBef>
            </a:pPr>
            <a:endParaRPr lang="en-US" sz="1200" dirty="0"/>
          </a:p>
          <a:p>
            <a:pPr>
              <a:spcBef>
                <a:spcPts val="800"/>
              </a:spcBef>
            </a:pPr>
            <a:br>
              <a:rPr lang="en-US" sz="1200" b="1" dirty="0"/>
            </a:br>
            <a:endParaRPr lang="en-US" sz="1200" dirty="0"/>
          </a:p>
          <a:p>
            <a:pPr>
              <a:spcBef>
                <a:spcPts val="800"/>
              </a:spcBef>
            </a:pPr>
            <a:endParaRPr lang="en-US" sz="1200" dirty="0"/>
          </a:p>
          <a:p>
            <a:pPr>
              <a:spcBef>
                <a:spcPts val="800"/>
              </a:spcBef>
            </a:pPr>
            <a:endParaRPr lang="en-US" sz="1200" dirty="0"/>
          </a:p>
          <a:p>
            <a:pPr>
              <a:spcBef>
                <a:spcPts val="800"/>
              </a:spcBef>
            </a:pPr>
            <a:endParaRPr lang="en-US" sz="1200" dirty="0"/>
          </a:p>
          <a:p>
            <a:pPr>
              <a:spcBef>
                <a:spcPts val="800"/>
              </a:spcBef>
            </a:pPr>
            <a:r>
              <a:rPr lang="en-US" sz="1200" dirty="0"/>
              <a:t>  </a:t>
            </a:r>
          </a:p>
          <a:p>
            <a:pPr>
              <a:spcBef>
                <a:spcPts val="800"/>
              </a:spcBef>
            </a:pPr>
            <a:endParaRPr lang="en-US" sz="1200" dirty="0"/>
          </a:p>
          <a:p>
            <a:pPr>
              <a:spcBef>
                <a:spcPts val="800"/>
              </a:spcBef>
            </a:pPr>
            <a:endParaRPr lang="en-US" sz="1200" dirty="0"/>
          </a:p>
          <a:p>
            <a:pPr>
              <a:spcBef>
                <a:spcPts val="800"/>
              </a:spcBef>
            </a:pPr>
            <a:endParaRPr lang="en-US" sz="1200" dirty="0"/>
          </a:p>
          <a:p>
            <a:pPr>
              <a:spcBef>
                <a:spcPts val="800"/>
              </a:spcBef>
            </a:pPr>
            <a:endParaRPr lang="en-US" sz="1200" dirty="0"/>
          </a:p>
          <a:p>
            <a:r>
              <a:rPr lang="en-US" sz="1200" dirty="0"/>
              <a:t>  </a:t>
            </a:r>
          </a:p>
        </p:txBody>
      </p:sp>
    </p:spTree>
    <p:extLst>
      <p:ext uri="{BB962C8B-B14F-4D97-AF65-F5344CB8AC3E}">
        <p14:creationId xmlns:p14="http://schemas.microsoft.com/office/powerpoint/2010/main" val="80624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4EAD-FE8E-4E6F-ABAF-A718007059A8}"/>
              </a:ext>
            </a:extLst>
          </p:cNvPr>
          <p:cNvSpPr>
            <a:spLocks noGrp="1"/>
          </p:cNvSpPr>
          <p:nvPr>
            <p:ph type="title"/>
          </p:nvPr>
        </p:nvSpPr>
        <p:spPr/>
        <p:txBody>
          <a:bodyPr>
            <a:normAutofit/>
          </a:bodyPr>
          <a:lstStyle/>
          <a:p>
            <a:r>
              <a:rPr lang="en-US" sz="4400" dirty="0"/>
              <a:t>Citing a </a:t>
            </a:r>
            <a:r>
              <a:rPr lang="en-US" sz="4400" dirty="0">
                <a:solidFill>
                  <a:schemeClr val="tx2">
                    <a:lumMod val="50000"/>
                    <a:lumOff val="50000"/>
                  </a:schemeClr>
                </a:solidFill>
                <a:cs typeface="Calibri" panose="020F0502020204030204" pitchFamily="34" charset="0"/>
              </a:rPr>
              <a:t>source</a:t>
            </a:r>
            <a:r>
              <a:rPr lang="en-US" sz="4400" dirty="0"/>
              <a:t> with no identified author</a:t>
            </a:r>
          </a:p>
        </p:txBody>
      </p:sp>
      <p:sp>
        <p:nvSpPr>
          <p:cNvPr id="3" name="Content Placeholder 2">
            <a:extLst>
              <a:ext uri="{FF2B5EF4-FFF2-40B4-BE49-F238E27FC236}">
                <a16:creationId xmlns:a16="http://schemas.microsoft.com/office/drawing/2014/main" id="{603960F0-3D35-4CCB-AA76-CD228DF97275}"/>
              </a:ext>
            </a:extLst>
          </p:cNvPr>
          <p:cNvSpPr>
            <a:spLocks noGrp="1"/>
          </p:cNvSpPr>
          <p:nvPr>
            <p:ph idx="1"/>
          </p:nvPr>
        </p:nvSpPr>
        <p:spPr/>
        <p:txBody>
          <a:bodyPr/>
          <a:lstStyle/>
          <a:p>
            <a:r>
              <a:rPr lang="en-US" b="1" u="sng" dirty="0">
                <a:solidFill>
                  <a:schemeClr val="tx2">
                    <a:lumMod val="50000"/>
                    <a:lumOff val="50000"/>
                  </a:schemeClr>
                </a:solidFill>
                <a:cs typeface="Calibri" panose="020F0502020204030204" pitchFamily="34" charset="0"/>
              </a:rPr>
              <a:t>The Rule</a:t>
            </a:r>
            <a:r>
              <a:rPr lang="en-US" b="1" dirty="0">
                <a:solidFill>
                  <a:schemeClr val="tx2">
                    <a:lumMod val="50000"/>
                    <a:lumOff val="50000"/>
                  </a:schemeClr>
                </a:solidFill>
                <a:cs typeface="Calibri" panose="020F0502020204030204" pitchFamily="34" charset="0"/>
              </a:rPr>
              <a:t>: </a:t>
            </a:r>
          </a:p>
          <a:p>
            <a:r>
              <a:rPr lang="en-US" sz="1800" dirty="0"/>
              <a:t>According to the APA manual section </a:t>
            </a:r>
            <a:r>
              <a:rPr lang="en-US" sz="1800" b="1" dirty="0"/>
              <a:t>8.14 An Unknown or Anonymous Author:</a:t>
            </a:r>
            <a:endParaRPr lang="en-US" sz="1800" dirty="0"/>
          </a:p>
          <a:p>
            <a:r>
              <a:rPr lang="en-US" sz="1800" dirty="0">
                <a:solidFill>
                  <a:srgbClr val="50A6B4"/>
                </a:solidFill>
              </a:rPr>
              <a:t>● </a:t>
            </a:r>
            <a:r>
              <a:rPr lang="en-US" sz="1800" dirty="0"/>
              <a:t>Use the title and publication year in your in-text citation. </a:t>
            </a:r>
          </a:p>
          <a:p>
            <a:r>
              <a:rPr lang="en-US" sz="1800" dirty="0">
                <a:solidFill>
                  <a:srgbClr val="50A6B4"/>
                </a:solidFill>
              </a:rPr>
              <a:t>● </a:t>
            </a:r>
            <a:r>
              <a:rPr lang="en-US" sz="1800" dirty="0"/>
              <a:t>If the title is italicized in the references list, then italicize it in the in-text citation.</a:t>
            </a:r>
          </a:p>
          <a:p>
            <a:r>
              <a:rPr lang="en-US" sz="1800" dirty="0">
                <a:solidFill>
                  <a:srgbClr val="50A6B4"/>
                </a:solidFill>
              </a:rPr>
              <a:t>● </a:t>
            </a:r>
            <a:r>
              <a:rPr lang="en-US" sz="1800" dirty="0"/>
              <a:t>If it’s not italicized in the references list, then put it in double quotation marks in the in-text citation. </a:t>
            </a:r>
          </a:p>
          <a:p>
            <a:r>
              <a:rPr lang="en-US" sz="1800" u="sng" dirty="0"/>
              <a:t>Example</a:t>
            </a:r>
            <a:r>
              <a:rPr lang="en-US" sz="1800" dirty="0"/>
              <a:t>:</a:t>
            </a:r>
          </a:p>
          <a:p>
            <a:pPr>
              <a:lnSpc>
                <a:spcPct val="100000"/>
              </a:lnSpc>
            </a:pPr>
            <a:r>
              <a:rPr lang="en-US" sz="1200" dirty="0">
                <a:latin typeface="Times New Roman" panose="02020603050405020304" pitchFamily="18" charset="0"/>
                <a:cs typeface="Times New Roman" panose="02020603050405020304" pitchFamily="18" charset="0"/>
              </a:rPr>
              <a:t>Jordan Frye, who received her MSSW in 2016, emphasized the importance of flexibility during the pandemic. Ms. Frye normally works in community development, but she has had to re-focus to help meet immediate needs of food and other basic necessities. She calls this practice “holding the line,” which, she says, is “a kind of assertiveness which is basic to social work…I’ve had to do it every week when reminding people about effectively implementing safety protocols. It can be hard to hold the line, but I think of it as an act of compassion” (“Social work alumni redefine essential care during pandemic,” 2020). </a:t>
            </a:r>
          </a:p>
          <a:p>
            <a:pPr>
              <a:lnSpc>
                <a:spcPct val="100000"/>
              </a:lnSpc>
            </a:pPr>
            <a:r>
              <a:rPr lang="en-US" dirty="0">
                <a:solidFill>
                  <a:srgbClr val="50A6B4"/>
                </a:solidFill>
              </a:rPr>
              <a:t>*</a:t>
            </a:r>
            <a:r>
              <a:rPr lang="en-US" sz="1400" b="1" i="1" u="sng" dirty="0"/>
              <a:t>Note</a:t>
            </a:r>
            <a:r>
              <a:rPr lang="en-US" sz="1400" b="1" i="1" dirty="0"/>
              <a:t>: If the title is long, you may shorten it in your in-text citation, like this: </a:t>
            </a:r>
            <a:r>
              <a:rPr lang="en-US" sz="1400" dirty="0">
                <a:latin typeface="Times New Roman" panose="02020603050405020304" pitchFamily="18" charset="0"/>
                <a:cs typeface="Times New Roman" panose="02020603050405020304" pitchFamily="18" charset="0"/>
              </a:rPr>
              <a:t>(“Social work alumni,” 2020). </a:t>
            </a:r>
          </a:p>
          <a:p>
            <a:pPr>
              <a:lnSpc>
                <a:spcPct val="100000"/>
              </a:lnSpc>
            </a:pPr>
            <a:r>
              <a:rPr lang="en-US" dirty="0">
                <a:solidFill>
                  <a:srgbClr val="50A6B4"/>
                </a:solidFill>
              </a:rPr>
              <a:t>*</a:t>
            </a:r>
            <a:r>
              <a:rPr lang="en-US" sz="1400" dirty="0">
                <a:solidFill>
                  <a:srgbClr val="50A6B4"/>
                </a:solidFill>
              </a:rPr>
              <a:t> </a:t>
            </a:r>
            <a:r>
              <a:rPr lang="en-US" sz="1400" b="1" i="1" dirty="0"/>
              <a:t>Note: The citation for this direct quote does not contain page numbers because the source is a website, and there are no page numbers on the website.</a:t>
            </a:r>
          </a:p>
          <a:p>
            <a:endParaRPr lang="en-US" sz="1600" b="1" i="1" dirty="0"/>
          </a:p>
          <a:p>
            <a:r>
              <a:rPr lang="en-US" dirty="0"/>
              <a:t> </a:t>
            </a:r>
          </a:p>
        </p:txBody>
      </p:sp>
    </p:spTree>
    <p:extLst>
      <p:ext uri="{BB962C8B-B14F-4D97-AF65-F5344CB8AC3E}">
        <p14:creationId xmlns:p14="http://schemas.microsoft.com/office/powerpoint/2010/main" val="56207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DB881-8FCB-48CA-864D-8DA21F023AE3}"/>
              </a:ext>
            </a:extLst>
          </p:cNvPr>
          <p:cNvSpPr>
            <a:spLocks noGrp="1"/>
          </p:cNvSpPr>
          <p:nvPr>
            <p:ph type="title"/>
          </p:nvPr>
        </p:nvSpPr>
        <p:spPr>
          <a:xfrm>
            <a:off x="709612" y="303793"/>
            <a:ext cx="10772775" cy="943505"/>
          </a:xfrm>
        </p:spPr>
        <p:txBody>
          <a:bodyPr>
            <a:normAutofit/>
          </a:bodyPr>
          <a:lstStyle/>
          <a:p>
            <a:r>
              <a:rPr lang="en-US" sz="4400" dirty="0"/>
              <a:t>Groups as authors</a:t>
            </a:r>
          </a:p>
        </p:txBody>
      </p:sp>
      <p:sp>
        <p:nvSpPr>
          <p:cNvPr id="3" name="Content Placeholder 2">
            <a:extLst>
              <a:ext uri="{FF2B5EF4-FFF2-40B4-BE49-F238E27FC236}">
                <a16:creationId xmlns:a16="http://schemas.microsoft.com/office/drawing/2014/main" id="{ECFD2153-028F-4758-B1DE-D73DA5287C86}"/>
              </a:ext>
            </a:extLst>
          </p:cNvPr>
          <p:cNvSpPr>
            <a:spLocks noGrp="1"/>
          </p:cNvSpPr>
          <p:nvPr>
            <p:ph idx="1"/>
          </p:nvPr>
        </p:nvSpPr>
        <p:spPr>
          <a:xfrm>
            <a:off x="709612" y="1097279"/>
            <a:ext cx="10753725" cy="5610702"/>
          </a:xfrm>
        </p:spPr>
        <p:txBody>
          <a:bodyPr>
            <a:normAutofit/>
          </a:bodyPr>
          <a:lstStyle/>
          <a:p>
            <a:pPr indent="0">
              <a:lnSpc>
                <a:spcPct val="110000"/>
              </a:lnSpc>
              <a:buNone/>
            </a:pPr>
            <a:r>
              <a:rPr lang="en-US" sz="2000" dirty="0">
                <a:cs typeface="Times New Roman" panose="02020603050405020304" pitchFamily="18" charset="0"/>
              </a:rPr>
              <a:t>If an agency or other group is responsible for writing the material from the source, then that agency or group serves as the author, and that agency or group is called a </a:t>
            </a:r>
            <a:r>
              <a:rPr lang="en-US" sz="2000" b="1" i="1" dirty="0">
                <a:cs typeface="Times New Roman" panose="02020603050405020304" pitchFamily="18" charset="0"/>
              </a:rPr>
              <a:t>group author</a:t>
            </a:r>
            <a:r>
              <a:rPr lang="en-US" sz="2000" dirty="0">
                <a:cs typeface="Times New Roman" panose="02020603050405020304" pitchFamily="18" charset="0"/>
              </a:rPr>
              <a:t>. This situation is common on websites. In the example below, the National Association of Social Workers is the agency that has authored the source. </a:t>
            </a:r>
          </a:p>
          <a:p>
            <a:r>
              <a:rPr lang="en-US" u="sng" dirty="0">
                <a:solidFill>
                  <a:schemeClr val="tx2">
                    <a:lumMod val="50000"/>
                    <a:lumOff val="50000"/>
                  </a:schemeClr>
                </a:solidFill>
                <a:latin typeface="Calibri" panose="020F0502020204030204" pitchFamily="34" charset="0"/>
                <a:cs typeface="Calibri" panose="020F0502020204030204" pitchFamily="34" charset="0"/>
              </a:rPr>
              <a:t>Citing the source</a:t>
            </a:r>
            <a:r>
              <a:rPr lang="en-US" dirty="0">
                <a:solidFill>
                  <a:schemeClr val="tx2">
                    <a:lumMod val="50000"/>
                    <a:lumOff val="50000"/>
                  </a:schemeClr>
                </a:solidFill>
                <a:latin typeface="Calibri" panose="020F0502020204030204" pitchFamily="34" charset="0"/>
                <a:cs typeface="Calibri" panose="020F0502020204030204" pitchFamily="34" charset="0"/>
              </a:rPr>
              <a:t>: </a:t>
            </a:r>
          </a:p>
          <a:p>
            <a:endParaRPr lang="en-US" sz="800" b="1" dirty="0">
              <a:solidFill>
                <a:schemeClr val="tx2">
                  <a:lumMod val="50000"/>
                  <a:lumOff val="50000"/>
                </a:schemeClr>
              </a:solidFill>
            </a:endParaRPr>
          </a:p>
          <a:p>
            <a:pPr>
              <a:spcBef>
                <a:spcPts val="0"/>
              </a:spcBef>
            </a:pPr>
            <a:r>
              <a:rPr lang="en-US" sz="1800" b="1" u="sng" dirty="0">
                <a:solidFill>
                  <a:schemeClr val="tx2">
                    <a:lumMod val="50000"/>
                    <a:lumOff val="50000"/>
                  </a:schemeClr>
                </a:solidFill>
                <a:cs typeface="Calibri" panose="020F0502020204030204" pitchFamily="34" charset="0"/>
              </a:rPr>
              <a:t>Parenthetical citation</a:t>
            </a:r>
            <a:r>
              <a:rPr lang="en-US" sz="1800" b="1" dirty="0">
                <a:solidFill>
                  <a:schemeClr val="tx2">
                    <a:lumMod val="50000"/>
                    <a:lumOff val="50000"/>
                  </a:schemeClr>
                </a:solidFill>
                <a:cs typeface="Calibri" panose="020F0502020204030204" pitchFamily="34" charset="0"/>
              </a:rPr>
              <a:t>: If you do </a:t>
            </a:r>
            <a:r>
              <a:rPr lang="en-US" sz="1800" b="1" i="1" u="sng" dirty="0">
                <a:solidFill>
                  <a:schemeClr val="tx2">
                    <a:lumMod val="50000"/>
                    <a:lumOff val="50000"/>
                  </a:schemeClr>
                </a:solidFill>
                <a:cs typeface="Calibri" panose="020F0502020204030204" pitchFamily="34" charset="0"/>
              </a:rPr>
              <a:t>not</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Social workers have to recognize that they are in a position of “privilege and power” and must be aware of how their position may impact their work (National Association of Social Workers, 2015, p. 5). </a:t>
            </a:r>
          </a:p>
          <a:p>
            <a:pPr>
              <a:spcBef>
                <a:spcPts val="0"/>
              </a:spcBef>
            </a:pPr>
            <a:endParaRPr lang="en-US" b="1" dirty="0">
              <a:solidFill>
                <a:schemeClr val="tx2">
                  <a:lumMod val="50000"/>
                  <a:lumOff val="50000"/>
                </a:schemeClr>
              </a:solidFill>
              <a:cs typeface="Calibri" panose="020F0502020204030204" pitchFamily="34" charset="0"/>
            </a:endParaRPr>
          </a:p>
          <a:p>
            <a:pPr>
              <a:spcBef>
                <a:spcPts val="0"/>
              </a:spcBef>
            </a:pPr>
            <a:r>
              <a:rPr lang="en-US" sz="1800" b="1" u="sng" dirty="0">
                <a:solidFill>
                  <a:schemeClr val="tx2">
                    <a:lumMod val="50000"/>
                    <a:lumOff val="50000"/>
                  </a:schemeClr>
                </a:solidFill>
                <a:cs typeface="Calibri" panose="020F0502020204030204" pitchFamily="34" charset="0"/>
              </a:rPr>
              <a:t>Narrative citation</a:t>
            </a:r>
            <a:r>
              <a:rPr lang="en-US" sz="1800" b="1" dirty="0">
                <a:solidFill>
                  <a:schemeClr val="tx2">
                    <a:lumMod val="50000"/>
                    <a:lumOff val="50000"/>
                  </a:schemeClr>
                </a:solidFill>
                <a:cs typeface="Calibri" panose="020F0502020204030204" pitchFamily="34" charset="0"/>
              </a:rPr>
              <a:t>: If you </a:t>
            </a:r>
            <a:r>
              <a:rPr lang="en-US" sz="1800" b="1" i="1" u="sng" dirty="0">
                <a:solidFill>
                  <a:schemeClr val="tx2">
                    <a:lumMod val="50000"/>
                    <a:lumOff val="50000"/>
                  </a:schemeClr>
                </a:solidFill>
                <a:cs typeface="Calibri" panose="020F0502020204030204" pitchFamily="34" charset="0"/>
              </a:rPr>
              <a:t>do</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The National Association of Social Workers (2015) encourages social workers to recognize that they are in a position of “privilege and power” and to be aware of how their position might impact their work with clients (p. 5). </a:t>
            </a:r>
          </a:p>
          <a:p>
            <a:pPr>
              <a:spcBef>
                <a:spcPts val="0"/>
              </a:spcBef>
            </a:pPr>
            <a:endParaRPr lang="en-US" b="1" dirty="0">
              <a:solidFill>
                <a:schemeClr val="tx2">
                  <a:lumMod val="50000"/>
                  <a:lumOff val="50000"/>
                </a:schemeClr>
              </a:solidFill>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9719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FDF3-FF51-4FFA-88C8-41B991E1CE04}"/>
              </a:ext>
            </a:extLst>
          </p:cNvPr>
          <p:cNvSpPr>
            <a:spLocks noGrp="1"/>
          </p:cNvSpPr>
          <p:nvPr>
            <p:ph type="title"/>
          </p:nvPr>
        </p:nvSpPr>
        <p:spPr/>
        <p:txBody>
          <a:bodyPr>
            <a:normAutofit/>
          </a:bodyPr>
          <a:lstStyle/>
          <a:p>
            <a:r>
              <a:rPr lang="en-US" sz="4400" dirty="0"/>
              <a:t>Citing a </a:t>
            </a:r>
            <a:r>
              <a:rPr lang="en-US" sz="4400" dirty="0">
                <a:solidFill>
                  <a:schemeClr val="tx2">
                    <a:lumMod val="50000"/>
                    <a:lumOff val="50000"/>
                  </a:schemeClr>
                </a:solidFill>
                <a:cs typeface="Calibri" panose="020F0502020204030204" pitchFamily="34" charset="0"/>
              </a:rPr>
              <a:t>source</a:t>
            </a:r>
            <a:r>
              <a:rPr lang="en-US" sz="4400" dirty="0"/>
              <a:t> with no date</a:t>
            </a:r>
          </a:p>
        </p:txBody>
      </p:sp>
      <p:sp>
        <p:nvSpPr>
          <p:cNvPr id="3" name="Content Placeholder 2">
            <a:extLst>
              <a:ext uri="{FF2B5EF4-FFF2-40B4-BE49-F238E27FC236}">
                <a16:creationId xmlns:a16="http://schemas.microsoft.com/office/drawing/2014/main" id="{A8AF2196-38A4-45D5-8975-3F1D14285152}"/>
              </a:ext>
            </a:extLst>
          </p:cNvPr>
          <p:cNvSpPr>
            <a:spLocks noGrp="1"/>
          </p:cNvSpPr>
          <p:nvPr>
            <p:ph idx="1"/>
          </p:nvPr>
        </p:nvSpPr>
        <p:spPr>
          <a:xfrm>
            <a:off x="676274" y="1783080"/>
            <a:ext cx="10753725" cy="3766185"/>
          </a:xfrm>
        </p:spPr>
        <p:txBody>
          <a:bodyPr/>
          <a:lstStyle/>
          <a:p>
            <a:r>
              <a:rPr lang="en-US" sz="2000" b="1" u="sng" dirty="0">
                <a:solidFill>
                  <a:schemeClr val="tx2">
                    <a:lumMod val="50000"/>
                    <a:lumOff val="50000"/>
                  </a:schemeClr>
                </a:solidFill>
                <a:cs typeface="Calibri" panose="020F0502020204030204" pitchFamily="34" charset="0"/>
              </a:rPr>
              <a:t>The Rule</a:t>
            </a:r>
            <a:r>
              <a:rPr lang="en-US" sz="2000" b="1" dirty="0">
                <a:solidFill>
                  <a:schemeClr val="tx2">
                    <a:lumMod val="50000"/>
                    <a:lumOff val="50000"/>
                  </a:schemeClr>
                </a:solidFill>
                <a:cs typeface="Calibri" panose="020F0502020204030204" pitchFamily="34" charset="0"/>
              </a:rPr>
              <a:t>: </a:t>
            </a:r>
          </a:p>
          <a:p>
            <a:r>
              <a:rPr lang="en-US" sz="2000" dirty="0"/>
              <a:t>According to the APA manual </a:t>
            </a:r>
            <a:r>
              <a:rPr lang="en-US" sz="2000" b="1" dirty="0"/>
              <a:t>Table 9.1 How to Create a Reference When Information Is Missing</a:t>
            </a:r>
            <a:r>
              <a:rPr lang="en-US" sz="2000" dirty="0"/>
              <a:t>: </a:t>
            </a:r>
          </a:p>
          <a:p>
            <a:r>
              <a:rPr lang="en-US" sz="2000" dirty="0"/>
              <a:t>Write “n.d.” for “no date.”  </a:t>
            </a:r>
          </a:p>
          <a:p>
            <a:pPr>
              <a:lnSpc>
                <a:spcPct val="100000"/>
              </a:lnSpc>
            </a:pPr>
            <a:r>
              <a:rPr lang="en-US" sz="2000" b="1" u="sng" dirty="0">
                <a:solidFill>
                  <a:schemeClr val="tx2">
                    <a:lumMod val="50000"/>
                    <a:lumOff val="50000"/>
                  </a:schemeClr>
                </a:solidFill>
                <a:cs typeface="Calibri" panose="020F0502020204030204" pitchFamily="34" charset="0"/>
              </a:rPr>
              <a:t>Citing the source</a:t>
            </a:r>
            <a:r>
              <a:rPr lang="en-US" sz="2000" b="1" dirty="0">
                <a:solidFill>
                  <a:schemeClr val="tx2">
                    <a:lumMod val="50000"/>
                    <a:lumOff val="50000"/>
                  </a:schemeClr>
                </a:solidFill>
                <a:cs typeface="Calibri" panose="020F0502020204030204" pitchFamily="34" charset="0"/>
              </a:rPr>
              <a:t>:</a:t>
            </a:r>
          </a:p>
          <a:p>
            <a:pPr>
              <a:lnSpc>
                <a:spcPct val="100000"/>
              </a:lnSpc>
            </a:pPr>
            <a:r>
              <a:rPr lang="en-US" sz="1700" b="1" u="sng" dirty="0">
                <a:solidFill>
                  <a:schemeClr val="tx2">
                    <a:lumMod val="50000"/>
                    <a:lumOff val="50000"/>
                  </a:schemeClr>
                </a:solidFill>
                <a:cs typeface="Calibri" panose="020F0502020204030204" pitchFamily="34" charset="0"/>
              </a:rPr>
              <a:t>Parenthetical citation</a:t>
            </a:r>
            <a:r>
              <a:rPr lang="en-US" sz="1700" b="1" dirty="0">
                <a:solidFill>
                  <a:schemeClr val="tx2">
                    <a:lumMod val="50000"/>
                    <a:lumOff val="50000"/>
                  </a:schemeClr>
                </a:solidFill>
                <a:cs typeface="Calibri" panose="020F0502020204030204" pitchFamily="34" charset="0"/>
              </a:rPr>
              <a:t>: If you do </a:t>
            </a:r>
            <a:r>
              <a:rPr lang="en-US" sz="1700" b="1" i="1" u="sng" dirty="0">
                <a:solidFill>
                  <a:schemeClr val="tx2">
                    <a:lumMod val="50000"/>
                    <a:lumOff val="50000"/>
                  </a:schemeClr>
                </a:solidFill>
                <a:cs typeface="Calibri" panose="020F0502020204030204" pitchFamily="34" charset="0"/>
              </a:rPr>
              <a:t>not</a:t>
            </a:r>
            <a:r>
              <a:rPr lang="en-US" sz="17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pPr>
            <a:r>
              <a:rPr lang="en-US" sz="1200" dirty="0">
                <a:latin typeface="Times New Roman" panose="02020603050405020304" pitchFamily="18" charset="0"/>
                <a:cs typeface="Times New Roman" panose="02020603050405020304" pitchFamily="18" charset="0"/>
              </a:rPr>
              <a:t>Intervention should begin as soon as possible, and families or individuals should look into the available therapy options and choose the one that will work best for them. (Autism Society of America, n.d.) </a:t>
            </a:r>
          </a:p>
          <a:p>
            <a:pPr>
              <a:lnSpc>
                <a:spcPct val="100000"/>
              </a:lnSpc>
            </a:pPr>
            <a:r>
              <a:rPr lang="en-US" sz="1700" b="1" u="sng" dirty="0">
                <a:solidFill>
                  <a:schemeClr val="tx2">
                    <a:lumMod val="50000"/>
                    <a:lumOff val="50000"/>
                  </a:schemeClr>
                </a:solidFill>
                <a:cs typeface="Calibri" panose="020F0502020204030204" pitchFamily="34" charset="0"/>
              </a:rPr>
              <a:t>Narrative citation</a:t>
            </a:r>
            <a:r>
              <a:rPr lang="en-US" sz="1700" b="1" dirty="0">
                <a:solidFill>
                  <a:schemeClr val="tx2">
                    <a:lumMod val="50000"/>
                    <a:lumOff val="50000"/>
                  </a:schemeClr>
                </a:solidFill>
                <a:cs typeface="Calibri" panose="020F0502020204030204" pitchFamily="34" charset="0"/>
              </a:rPr>
              <a:t>: If you </a:t>
            </a:r>
            <a:r>
              <a:rPr lang="en-US" sz="1700" b="1" i="1" u="sng" dirty="0">
                <a:solidFill>
                  <a:schemeClr val="tx2">
                    <a:lumMod val="50000"/>
                    <a:lumOff val="50000"/>
                  </a:schemeClr>
                </a:solidFill>
                <a:cs typeface="Calibri" panose="020F0502020204030204" pitchFamily="34" charset="0"/>
              </a:rPr>
              <a:t>do</a:t>
            </a:r>
            <a:r>
              <a:rPr lang="en-US" sz="17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pPr>
            <a:r>
              <a:rPr lang="en-US" sz="1200" dirty="0">
                <a:latin typeface="Times New Roman" panose="02020603050405020304" pitchFamily="18" charset="0"/>
                <a:cs typeface="Times New Roman" panose="02020603050405020304" pitchFamily="18" charset="0"/>
              </a:rPr>
              <a:t>The Autism Society of America (n.d.) advises that intervention should begin as soon as possible, and families or individuals should look into the available therapy options and choose the one that will work best for them. </a:t>
            </a:r>
          </a:p>
          <a:p>
            <a:endParaRPr lang="en-US" dirty="0"/>
          </a:p>
          <a:p>
            <a:endParaRPr lang="en-US" dirty="0"/>
          </a:p>
        </p:txBody>
      </p:sp>
    </p:spTree>
    <p:extLst>
      <p:ext uri="{BB962C8B-B14F-4D97-AF65-F5344CB8AC3E}">
        <p14:creationId xmlns:p14="http://schemas.microsoft.com/office/powerpoint/2010/main" val="1967942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DE96-6531-4BE6-ABFC-D4C163C91E75}"/>
              </a:ext>
            </a:extLst>
          </p:cNvPr>
          <p:cNvSpPr>
            <a:spLocks noGrp="1"/>
          </p:cNvSpPr>
          <p:nvPr>
            <p:ph type="title"/>
          </p:nvPr>
        </p:nvSpPr>
        <p:spPr>
          <a:xfrm>
            <a:off x="657224" y="499533"/>
            <a:ext cx="10772775" cy="1036373"/>
          </a:xfrm>
        </p:spPr>
        <p:txBody>
          <a:bodyPr>
            <a:normAutofit/>
          </a:bodyPr>
          <a:lstStyle/>
          <a:p>
            <a:r>
              <a:rPr lang="en-US" sz="4400" dirty="0"/>
              <a:t>Citing a government report</a:t>
            </a:r>
          </a:p>
        </p:txBody>
      </p:sp>
      <p:sp>
        <p:nvSpPr>
          <p:cNvPr id="3" name="Content Placeholder 2">
            <a:extLst>
              <a:ext uri="{FF2B5EF4-FFF2-40B4-BE49-F238E27FC236}">
                <a16:creationId xmlns:a16="http://schemas.microsoft.com/office/drawing/2014/main" id="{531D7FEA-34E6-4246-A9F4-FEFA91FE2341}"/>
              </a:ext>
            </a:extLst>
          </p:cNvPr>
          <p:cNvSpPr>
            <a:spLocks noGrp="1"/>
          </p:cNvSpPr>
          <p:nvPr>
            <p:ph idx="1"/>
          </p:nvPr>
        </p:nvSpPr>
        <p:spPr>
          <a:xfrm>
            <a:off x="676656" y="1364456"/>
            <a:ext cx="10753725" cy="4413409"/>
          </a:xfrm>
        </p:spPr>
        <p:txBody>
          <a:bodyPr>
            <a:normAutofit fontScale="25000" lnSpcReduction="20000"/>
          </a:bodyPr>
          <a:lstStyle/>
          <a:p>
            <a:pPr indent="0">
              <a:lnSpc>
                <a:spcPct val="170000"/>
              </a:lnSpc>
              <a:buNone/>
            </a:pPr>
            <a:r>
              <a:rPr lang="en-US" sz="6400" dirty="0">
                <a:cs typeface="Times New Roman" panose="02020603050405020304" pitchFamily="18" charset="0"/>
              </a:rPr>
              <a:t>Many types of government reports are available on government websites.  If the report has no author, then use the government agency as the </a:t>
            </a:r>
            <a:r>
              <a:rPr lang="en-US" sz="6400" b="1" dirty="0">
                <a:cs typeface="Times New Roman" panose="02020603050405020304" pitchFamily="18" charset="0"/>
              </a:rPr>
              <a:t>group author </a:t>
            </a:r>
            <a:r>
              <a:rPr lang="en-US" sz="6400" dirty="0">
                <a:cs typeface="Times New Roman" panose="02020603050405020304" pitchFamily="18" charset="0"/>
              </a:rPr>
              <a:t>(see slide </a:t>
            </a:r>
            <a:r>
              <a:rPr lang="en-US" sz="6400" b="1" u="sng" dirty="0">
                <a:cs typeface="Times New Roman" panose="02020603050405020304" pitchFamily="18" charset="0"/>
              </a:rPr>
              <a:t>31</a:t>
            </a:r>
            <a:r>
              <a:rPr lang="en-US" sz="6400" dirty="0">
                <a:cs typeface="Times New Roman" panose="02020603050405020304" pitchFamily="18" charset="0"/>
              </a:rPr>
              <a:t> for a discussion of groups as authors). In the examples below, the group author is the United States Department of Justice. </a:t>
            </a:r>
            <a:r>
              <a:rPr lang="en-US" sz="6400" i="1" dirty="0"/>
              <a:t>Note: The citation for this direct quote does not contain page numbers because the source is a website, and there are no page numbers on the website.</a:t>
            </a:r>
          </a:p>
          <a:p>
            <a:r>
              <a:rPr lang="en-US" sz="7200" b="1" u="sng" dirty="0">
                <a:solidFill>
                  <a:schemeClr val="tx2">
                    <a:lumMod val="50000"/>
                    <a:lumOff val="50000"/>
                  </a:schemeClr>
                </a:solidFill>
                <a:cs typeface="Calibri" panose="020F0502020204030204" pitchFamily="34" charset="0"/>
              </a:rPr>
              <a:t>Citing the source</a:t>
            </a:r>
            <a:r>
              <a:rPr lang="en-US" sz="7200" b="1" dirty="0">
                <a:solidFill>
                  <a:schemeClr val="tx2">
                    <a:lumMod val="50000"/>
                    <a:lumOff val="50000"/>
                  </a:schemeClr>
                </a:solidFill>
                <a:cs typeface="Calibri" panose="020F0502020204030204" pitchFamily="34" charset="0"/>
              </a:rPr>
              <a:t>: </a:t>
            </a:r>
          </a:p>
          <a:p>
            <a:endParaRPr lang="en-US" sz="4000" b="1" dirty="0">
              <a:solidFill>
                <a:schemeClr val="tx2">
                  <a:lumMod val="50000"/>
                  <a:lumOff val="50000"/>
                </a:schemeClr>
              </a:solidFill>
            </a:endParaRPr>
          </a:p>
          <a:p>
            <a:pPr>
              <a:spcBef>
                <a:spcPts val="0"/>
              </a:spcBef>
            </a:pPr>
            <a:r>
              <a:rPr lang="en-US" sz="5600" b="1" u="sng" dirty="0">
                <a:solidFill>
                  <a:schemeClr val="tx2">
                    <a:lumMod val="50000"/>
                    <a:lumOff val="50000"/>
                  </a:schemeClr>
                </a:solidFill>
                <a:cs typeface="Calibri" panose="020F0502020204030204" pitchFamily="34" charset="0"/>
              </a:rPr>
              <a:t>Parenthetical citation</a:t>
            </a:r>
            <a:r>
              <a:rPr lang="en-US" sz="5600" b="1" dirty="0">
                <a:solidFill>
                  <a:schemeClr val="tx2">
                    <a:lumMod val="50000"/>
                    <a:lumOff val="50000"/>
                  </a:schemeClr>
                </a:solidFill>
                <a:cs typeface="Calibri" panose="020F0502020204030204" pitchFamily="34" charset="0"/>
              </a:rPr>
              <a:t>: If you do </a:t>
            </a:r>
            <a:r>
              <a:rPr lang="en-US" sz="5600" b="1" i="1" u="sng" dirty="0">
                <a:solidFill>
                  <a:schemeClr val="tx2">
                    <a:lumMod val="50000"/>
                    <a:lumOff val="50000"/>
                  </a:schemeClr>
                </a:solidFill>
                <a:cs typeface="Calibri" panose="020F0502020204030204" pitchFamily="34" charset="0"/>
              </a:rPr>
              <a:t>not</a:t>
            </a:r>
            <a:r>
              <a:rPr lang="en-US" sz="5600" b="1" dirty="0">
                <a:solidFill>
                  <a:schemeClr val="tx2">
                    <a:lumMod val="50000"/>
                    <a:lumOff val="50000"/>
                  </a:schemeClr>
                </a:solidFill>
                <a:cs typeface="Calibri" panose="020F0502020204030204" pitchFamily="34" charset="0"/>
              </a:rPr>
              <a:t> name the author in the text of your paper, the in-text citation should look like this:</a:t>
            </a:r>
          </a:p>
          <a:p>
            <a:pPr indent="0">
              <a:lnSpc>
                <a:spcPct val="220000"/>
              </a:lnSpc>
              <a:spcBef>
                <a:spcPts val="1000"/>
              </a:spcBef>
              <a:buNone/>
            </a:pPr>
            <a:r>
              <a:rPr lang="en-US" sz="4800" dirty="0">
                <a:latin typeface="Times New Roman" panose="02020603050405020304" pitchFamily="18" charset="0"/>
                <a:cs typeface="Times New Roman" panose="02020603050405020304" pitchFamily="18" charset="0"/>
              </a:rPr>
              <a:t>Federally-funded schools are required to provide each child, regardless of ability, with equal access to the school and to any activities or programs that it offers. “’All children deserve access to educational services, and making sure that schools are fully accessible to children with disabilities is a necessary part of integrating individuals with disabilities into all aspects of American life,’” according to Thomas E. Perez, Assistant Attorney General for the Civil Rights Division (United States Department of Justice, 2011).</a:t>
            </a:r>
          </a:p>
          <a:p>
            <a:r>
              <a:rPr lang="en-US" sz="5600" b="1" u="sng" dirty="0">
                <a:solidFill>
                  <a:schemeClr val="tx2">
                    <a:lumMod val="50000"/>
                    <a:lumOff val="50000"/>
                  </a:schemeClr>
                </a:solidFill>
                <a:cs typeface="Calibri" panose="020F0502020204030204" pitchFamily="34" charset="0"/>
              </a:rPr>
              <a:t>Narrative citation</a:t>
            </a:r>
            <a:r>
              <a:rPr lang="en-US" sz="5600" b="1" dirty="0">
                <a:solidFill>
                  <a:schemeClr val="tx2">
                    <a:lumMod val="50000"/>
                    <a:lumOff val="50000"/>
                  </a:schemeClr>
                </a:solidFill>
                <a:cs typeface="Calibri" panose="020F0502020204030204" pitchFamily="34" charset="0"/>
              </a:rPr>
              <a:t>: If you </a:t>
            </a:r>
            <a:r>
              <a:rPr lang="en-US" sz="5600" b="1" i="1" u="sng" dirty="0">
                <a:solidFill>
                  <a:schemeClr val="tx2">
                    <a:lumMod val="50000"/>
                    <a:lumOff val="50000"/>
                  </a:schemeClr>
                </a:solidFill>
                <a:cs typeface="Calibri" panose="020F0502020204030204" pitchFamily="34" charset="0"/>
              </a:rPr>
              <a:t>do</a:t>
            </a:r>
            <a:r>
              <a:rPr lang="en-US" sz="56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20000"/>
              </a:lnSpc>
              <a:spcBef>
                <a:spcPts val="1000"/>
              </a:spcBef>
            </a:pPr>
            <a:r>
              <a:rPr lang="en-US" sz="4800" dirty="0">
                <a:latin typeface="Times New Roman" panose="02020603050405020304" pitchFamily="18" charset="0"/>
                <a:cs typeface="Times New Roman" panose="02020603050405020304" pitchFamily="18" charset="0"/>
              </a:rPr>
              <a:t>The United States Department of Justice (2011) determined that federally-funded schools are required to provide each child, regardless of ability, with equal access to the school and to any activities or programs that it offers. “’All children deserve access to educational services, and making sure that schools are fully accessible to children with disabilities is a necessary part of integrating individuals with disabilities into all aspects of American life,’” according to Thomas E. Perez, Assistant Attorney General for the Civil Rights Division.</a:t>
            </a:r>
          </a:p>
          <a:p>
            <a:endParaRPr lang="en-US" dirty="0"/>
          </a:p>
        </p:txBody>
      </p:sp>
    </p:spTree>
    <p:extLst>
      <p:ext uri="{BB962C8B-B14F-4D97-AF65-F5344CB8AC3E}">
        <p14:creationId xmlns:p14="http://schemas.microsoft.com/office/powerpoint/2010/main" val="1122642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ECCF-A101-4AEE-AD98-345A6C012F3B}"/>
              </a:ext>
            </a:extLst>
          </p:cNvPr>
          <p:cNvSpPr>
            <a:spLocks noGrp="1"/>
          </p:cNvSpPr>
          <p:nvPr>
            <p:ph type="title"/>
          </p:nvPr>
        </p:nvSpPr>
        <p:spPr>
          <a:xfrm>
            <a:off x="657224" y="499533"/>
            <a:ext cx="10772775" cy="963507"/>
          </a:xfrm>
        </p:spPr>
        <p:txBody>
          <a:bodyPr>
            <a:normAutofit/>
          </a:bodyPr>
          <a:lstStyle/>
          <a:p>
            <a:r>
              <a:rPr lang="en-US" sz="4400" dirty="0"/>
              <a:t>Citing a personal communication</a:t>
            </a:r>
          </a:p>
        </p:txBody>
      </p:sp>
      <p:sp>
        <p:nvSpPr>
          <p:cNvPr id="3" name="Content Placeholder 2">
            <a:extLst>
              <a:ext uri="{FF2B5EF4-FFF2-40B4-BE49-F238E27FC236}">
                <a16:creationId xmlns:a16="http://schemas.microsoft.com/office/drawing/2014/main" id="{49994A0F-4A4D-4252-B2A1-3B9F92A82C4C}"/>
              </a:ext>
            </a:extLst>
          </p:cNvPr>
          <p:cNvSpPr>
            <a:spLocks noGrp="1"/>
          </p:cNvSpPr>
          <p:nvPr>
            <p:ph idx="1"/>
          </p:nvPr>
        </p:nvSpPr>
        <p:spPr>
          <a:xfrm>
            <a:off x="719137" y="1335024"/>
            <a:ext cx="10753725" cy="4864608"/>
          </a:xfrm>
        </p:spPr>
        <p:txBody>
          <a:bodyPr/>
          <a:lstStyle/>
          <a:p>
            <a:r>
              <a:rPr lang="en-US" sz="2600" dirty="0">
                <a:solidFill>
                  <a:schemeClr val="accent1">
                    <a:lumMod val="75000"/>
                  </a:schemeClr>
                </a:solidFill>
              </a:rPr>
              <a:t>What is a personal communication? </a:t>
            </a:r>
          </a:p>
          <a:p>
            <a:r>
              <a:rPr lang="en-US" sz="2200" dirty="0"/>
              <a:t>The APA manual section </a:t>
            </a:r>
            <a:r>
              <a:rPr lang="en-US" sz="2200" b="1" u="sng" dirty="0"/>
              <a:t>8.9 Personal Communications</a:t>
            </a:r>
            <a:r>
              <a:rPr lang="en-US" sz="2200" b="1" dirty="0"/>
              <a:t> “</a:t>
            </a:r>
            <a:r>
              <a:rPr lang="en-US" sz="2200" dirty="0"/>
              <a:t>identifies personal communications as ‘works that cannot be recovered by readers.’ That means that readers don’t have access to those works.”</a:t>
            </a:r>
          </a:p>
          <a:p>
            <a:pPr marL="0" indent="0">
              <a:buNone/>
            </a:pPr>
            <a:r>
              <a:rPr lang="en-US" sz="2200" b="1" dirty="0">
                <a:solidFill>
                  <a:srgbClr val="50A6B4"/>
                </a:solidFill>
              </a:rPr>
              <a:t> </a:t>
            </a:r>
            <a:r>
              <a:rPr lang="en-US" sz="2200" dirty="0">
                <a:solidFill>
                  <a:srgbClr val="50A6B4"/>
                </a:solidFill>
              </a:rPr>
              <a:t>Personal communications include the following: </a:t>
            </a:r>
          </a:p>
          <a:p>
            <a:pPr marL="0" indent="0">
              <a:buNone/>
            </a:pPr>
            <a:r>
              <a:rPr lang="en-US" sz="1800" dirty="0">
                <a:solidFill>
                  <a:schemeClr val="accent1">
                    <a:lumMod val="75000"/>
                  </a:schemeClr>
                </a:solidFill>
              </a:rPr>
              <a:t>●</a:t>
            </a:r>
            <a:r>
              <a:rPr lang="en-US" dirty="0">
                <a:solidFill>
                  <a:schemeClr val="accent1">
                    <a:lumMod val="75000"/>
                  </a:schemeClr>
                </a:solidFill>
              </a:rPr>
              <a:t> </a:t>
            </a:r>
            <a:r>
              <a:rPr lang="en-US" sz="2000" dirty="0"/>
              <a:t>Interviews that you conduct with someone</a:t>
            </a:r>
          </a:p>
          <a:p>
            <a:pPr marL="0" indent="0">
              <a:buNone/>
            </a:pPr>
            <a:r>
              <a:rPr lang="en-US" sz="2000" dirty="0">
                <a:solidFill>
                  <a:schemeClr val="accent1">
                    <a:lumMod val="75000"/>
                  </a:schemeClr>
                </a:solidFill>
              </a:rPr>
              <a:t>● </a:t>
            </a:r>
            <a:r>
              <a:rPr lang="en-US" sz="2000" dirty="0"/>
              <a:t>Emails, text messages, and telephone conversations</a:t>
            </a:r>
          </a:p>
          <a:p>
            <a:pPr marL="0" indent="0">
              <a:buNone/>
            </a:pPr>
            <a:r>
              <a:rPr lang="en-US" sz="2000" dirty="0">
                <a:solidFill>
                  <a:schemeClr val="accent1">
                    <a:lumMod val="75000"/>
                  </a:schemeClr>
                </a:solidFill>
              </a:rPr>
              <a:t>● </a:t>
            </a:r>
            <a:r>
              <a:rPr lang="en-US" sz="2000" dirty="0"/>
              <a:t>Live speeches</a:t>
            </a:r>
          </a:p>
          <a:p>
            <a:pPr marL="0" indent="0">
              <a:buNone/>
            </a:pPr>
            <a:r>
              <a:rPr lang="en-US" sz="2000" dirty="0">
                <a:solidFill>
                  <a:schemeClr val="accent1">
                    <a:lumMod val="75000"/>
                  </a:schemeClr>
                </a:solidFill>
              </a:rPr>
              <a:t>● </a:t>
            </a:r>
            <a:r>
              <a:rPr lang="en-US" sz="2000" dirty="0"/>
              <a:t>Unrecorded classroom lectures</a:t>
            </a:r>
          </a:p>
          <a:p>
            <a:pPr marL="0" indent="0">
              <a:buNone/>
            </a:pPr>
            <a:r>
              <a:rPr lang="en-US" sz="2000" dirty="0">
                <a:solidFill>
                  <a:schemeClr val="accent1">
                    <a:lumMod val="75000"/>
                  </a:schemeClr>
                </a:solidFill>
              </a:rPr>
              <a:t>● </a:t>
            </a:r>
            <a:r>
              <a:rPr lang="en-US" sz="2000" dirty="0"/>
              <a:t>Memos and letters</a:t>
            </a:r>
          </a:p>
          <a:p>
            <a:pPr marL="0" indent="0">
              <a:buNone/>
            </a:pPr>
            <a:r>
              <a:rPr lang="en-US" sz="2000" dirty="0">
                <a:solidFill>
                  <a:schemeClr val="accent1">
                    <a:lumMod val="75000"/>
                  </a:schemeClr>
                </a:solidFill>
              </a:rPr>
              <a:t>● </a:t>
            </a:r>
            <a:r>
              <a:rPr lang="en-US" sz="2000" dirty="0"/>
              <a:t>Messages from </a:t>
            </a:r>
            <a:r>
              <a:rPr lang="en-US" sz="2000" dirty="0" err="1"/>
              <a:t>nonarchived</a:t>
            </a:r>
            <a:r>
              <a:rPr lang="en-US" sz="2000" dirty="0"/>
              <a:t> discussion groups or online bulletin boards</a:t>
            </a:r>
          </a:p>
          <a:p>
            <a:pPr marL="0" indent="0">
              <a:buNone/>
            </a:pPr>
            <a:r>
              <a:rPr lang="en-US" sz="2800" b="1" dirty="0">
                <a:solidFill>
                  <a:schemeClr val="accent1">
                    <a:lumMod val="75000"/>
                  </a:schemeClr>
                </a:solidFill>
              </a:rPr>
              <a:t>*</a:t>
            </a:r>
            <a:r>
              <a:rPr lang="en-US" sz="2200" b="1" i="1" dirty="0"/>
              <a:t>See the next slide for additional instructions.</a:t>
            </a:r>
            <a:endParaRPr lang="en-US" sz="2200" b="1" dirty="0"/>
          </a:p>
          <a:p>
            <a:endParaRPr lang="en-US" dirty="0"/>
          </a:p>
        </p:txBody>
      </p:sp>
    </p:spTree>
    <p:extLst>
      <p:ext uri="{BB962C8B-B14F-4D97-AF65-F5344CB8AC3E}">
        <p14:creationId xmlns:p14="http://schemas.microsoft.com/office/powerpoint/2010/main" val="181215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3C55-728C-4B5C-8FD6-A2F8A520E7A8}"/>
              </a:ext>
            </a:extLst>
          </p:cNvPr>
          <p:cNvSpPr>
            <a:spLocks noGrp="1"/>
          </p:cNvSpPr>
          <p:nvPr>
            <p:ph type="title"/>
          </p:nvPr>
        </p:nvSpPr>
        <p:spPr>
          <a:xfrm>
            <a:off x="657224" y="499533"/>
            <a:ext cx="10772775" cy="1034977"/>
          </a:xfrm>
        </p:spPr>
        <p:txBody>
          <a:bodyPr>
            <a:normAutofit/>
          </a:bodyPr>
          <a:lstStyle/>
          <a:p>
            <a:r>
              <a:rPr lang="en-US" sz="4400" dirty="0"/>
              <a:t>Citing a personal communication, continued</a:t>
            </a:r>
          </a:p>
        </p:txBody>
      </p:sp>
      <p:sp>
        <p:nvSpPr>
          <p:cNvPr id="3" name="Content Placeholder 2">
            <a:extLst>
              <a:ext uri="{FF2B5EF4-FFF2-40B4-BE49-F238E27FC236}">
                <a16:creationId xmlns:a16="http://schemas.microsoft.com/office/drawing/2014/main" id="{7F071BF6-41D6-48C9-AC30-E4524F1C8141}"/>
              </a:ext>
            </a:extLst>
          </p:cNvPr>
          <p:cNvSpPr>
            <a:spLocks noGrp="1"/>
          </p:cNvSpPr>
          <p:nvPr>
            <p:ph idx="1"/>
          </p:nvPr>
        </p:nvSpPr>
        <p:spPr>
          <a:xfrm>
            <a:off x="781051" y="1405923"/>
            <a:ext cx="10753725" cy="6873766"/>
          </a:xfrm>
        </p:spPr>
        <p:txBody>
          <a:bodyPr/>
          <a:lstStyle/>
          <a:p>
            <a:pPr marL="0" indent="0">
              <a:buNone/>
            </a:pPr>
            <a:r>
              <a:rPr lang="en-US" sz="1800" dirty="0">
                <a:solidFill>
                  <a:schemeClr val="accent1">
                    <a:lumMod val="75000"/>
                  </a:schemeClr>
                </a:solidFill>
              </a:rPr>
              <a:t>●</a:t>
            </a:r>
            <a:r>
              <a:rPr lang="en-US" dirty="0">
                <a:solidFill>
                  <a:schemeClr val="accent1">
                    <a:lumMod val="75000"/>
                  </a:schemeClr>
                </a:solidFill>
              </a:rPr>
              <a:t> </a:t>
            </a:r>
            <a:r>
              <a:rPr lang="en-US" sz="1900" dirty="0"/>
              <a:t>Cite personal communications in the text of your paper only</a:t>
            </a:r>
          </a:p>
          <a:p>
            <a:pPr marL="0" indent="0">
              <a:buNone/>
            </a:pPr>
            <a:r>
              <a:rPr lang="en-US" sz="1800" dirty="0">
                <a:solidFill>
                  <a:schemeClr val="accent1">
                    <a:lumMod val="75000"/>
                  </a:schemeClr>
                </a:solidFill>
              </a:rPr>
              <a:t>●</a:t>
            </a:r>
            <a:r>
              <a:rPr lang="en-US" dirty="0">
                <a:solidFill>
                  <a:schemeClr val="accent1">
                    <a:lumMod val="75000"/>
                  </a:schemeClr>
                </a:solidFill>
              </a:rPr>
              <a:t> </a:t>
            </a:r>
            <a:r>
              <a:rPr lang="en-US" sz="1900" dirty="0"/>
              <a:t>Do </a:t>
            </a:r>
            <a:r>
              <a:rPr lang="en-US" sz="1900" b="1" u="sng" dirty="0"/>
              <a:t>not</a:t>
            </a:r>
            <a:r>
              <a:rPr lang="en-US" sz="1900" dirty="0"/>
              <a:t> include personal communications in your reference list</a:t>
            </a:r>
          </a:p>
          <a:p>
            <a:pPr marL="0" indent="0">
              <a:buNone/>
            </a:pPr>
            <a:r>
              <a:rPr lang="en-US" sz="2100" dirty="0">
                <a:solidFill>
                  <a:schemeClr val="accent1">
                    <a:lumMod val="75000"/>
                  </a:schemeClr>
                </a:solidFill>
              </a:rPr>
              <a:t>For the intext citation: </a:t>
            </a:r>
          </a:p>
          <a:p>
            <a:pPr marL="0" indent="0">
              <a:buNone/>
            </a:pPr>
            <a:r>
              <a:rPr lang="en-US" sz="1800" dirty="0">
                <a:solidFill>
                  <a:schemeClr val="accent1">
                    <a:lumMod val="75000"/>
                  </a:schemeClr>
                </a:solidFill>
              </a:rPr>
              <a:t>●</a:t>
            </a:r>
            <a:r>
              <a:rPr lang="en-US" dirty="0">
                <a:solidFill>
                  <a:schemeClr val="accent1">
                    <a:lumMod val="75000"/>
                  </a:schemeClr>
                </a:solidFill>
              </a:rPr>
              <a:t> </a:t>
            </a:r>
            <a:r>
              <a:rPr lang="en-US" sz="1900" dirty="0"/>
              <a:t>Provide the initial(s) of the person’s first name, or first and middle name</a:t>
            </a:r>
          </a:p>
          <a:p>
            <a:pPr marL="0" indent="0">
              <a:buNone/>
            </a:pPr>
            <a:r>
              <a:rPr lang="en-US" sz="2000" dirty="0">
                <a:solidFill>
                  <a:schemeClr val="accent1">
                    <a:lumMod val="75000"/>
                  </a:schemeClr>
                </a:solidFill>
              </a:rPr>
              <a:t>● </a:t>
            </a:r>
            <a:r>
              <a:rPr lang="en-US" sz="1900" dirty="0"/>
              <a:t>Provide the person’s last name (surname) </a:t>
            </a:r>
          </a:p>
          <a:p>
            <a:pPr marL="0" indent="0">
              <a:buNone/>
            </a:pPr>
            <a:r>
              <a:rPr lang="en-US" sz="2000" dirty="0">
                <a:solidFill>
                  <a:schemeClr val="accent1">
                    <a:lumMod val="75000"/>
                  </a:schemeClr>
                </a:solidFill>
              </a:rPr>
              <a:t>● </a:t>
            </a:r>
            <a:r>
              <a:rPr lang="en-US" sz="1900" dirty="0"/>
              <a:t>Provide the date on which the communication took place. If you are unsure of the exact date, the APA manual advises you to “provide as exact a date as possible” (</a:t>
            </a:r>
            <a:r>
              <a:rPr lang="en-US" sz="2000" dirty="0"/>
              <a:t>section </a:t>
            </a:r>
            <a:r>
              <a:rPr lang="en-US" sz="2000" b="1" u="sng" dirty="0"/>
              <a:t>8.9 Personal Communications</a:t>
            </a:r>
            <a:r>
              <a:rPr lang="en-US" sz="2000" b="1" dirty="0"/>
              <a:t>)</a:t>
            </a:r>
            <a:r>
              <a:rPr lang="en-US" sz="2000" dirty="0"/>
              <a:t>.</a:t>
            </a:r>
            <a:r>
              <a:rPr lang="en-US" sz="1900" dirty="0"/>
              <a:t> </a:t>
            </a:r>
          </a:p>
          <a:p>
            <a:pPr marL="0" indent="0">
              <a:buNone/>
            </a:pPr>
            <a:r>
              <a:rPr lang="en-US" sz="2100" dirty="0">
                <a:solidFill>
                  <a:schemeClr val="accent1">
                    <a:lumMod val="75000"/>
                  </a:schemeClr>
                </a:solidFill>
              </a:rPr>
              <a:t>Use the following formats: </a:t>
            </a:r>
          </a:p>
          <a:p>
            <a:r>
              <a:rPr lang="en-US" sz="1800" b="1" u="sng" dirty="0">
                <a:solidFill>
                  <a:schemeClr val="tx2">
                    <a:lumMod val="50000"/>
                    <a:lumOff val="50000"/>
                  </a:schemeClr>
                </a:solidFill>
                <a:cs typeface="Calibri" panose="020F0502020204030204" pitchFamily="34" charset="0"/>
              </a:rPr>
              <a:t>Parenthetical citation</a:t>
            </a:r>
            <a:r>
              <a:rPr lang="en-US" sz="1800" b="1" dirty="0">
                <a:solidFill>
                  <a:schemeClr val="tx2">
                    <a:lumMod val="50000"/>
                    <a:lumOff val="50000"/>
                  </a:schemeClr>
                </a:solidFill>
                <a:cs typeface="Calibri" panose="020F0502020204030204" pitchFamily="34" charset="0"/>
              </a:rPr>
              <a:t>: If you do </a:t>
            </a:r>
            <a:r>
              <a:rPr lang="en-US" sz="1800" b="1" i="1" u="sng" dirty="0">
                <a:solidFill>
                  <a:schemeClr val="tx2">
                    <a:lumMod val="50000"/>
                    <a:lumOff val="50000"/>
                  </a:schemeClr>
                </a:solidFill>
                <a:cs typeface="Calibri" panose="020F0502020204030204" pitchFamily="34" charset="0"/>
              </a:rPr>
              <a:t>not</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 </a:t>
            </a:r>
          </a:p>
          <a:p>
            <a:r>
              <a:rPr lang="en-US" sz="1200" dirty="0">
                <a:latin typeface="Times New Roman" panose="02020603050405020304" pitchFamily="18" charset="0"/>
                <a:cs typeface="Times New Roman" panose="02020603050405020304" pitchFamily="18" charset="0"/>
              </a:rPr>
              <a:t>(J. Gonzalez, personal communication, April 24, 2020)</a:t>
            </a:r>
          </a:p>
          <a:p>
            <a:r>
              <a:rPr lang="en-US" sz="1800" b="1" u="sng" dirty="0">
                <a:solidFill>
                  <a:schemeClr val="tx2">
                    <a:lumMod val="50000"/>
                    <a:lumOff val="50000"/>
                  </a:schemeClr>
                </a:solidFill>
                <a:cs typeface="Calibri" panose="020F0502020204030204" pitchFamily="34" charset="0"/>
              </a:rPr>
              <a:t>Narrative citation</a:t>
            </a:r>
            <a:r>
              <a:rPr lang="en-US" sz="1800" b="1" dirty="0">
                <a:solidFill>
                  <a:schemeClr val="tx2">
                    <a:lumMod val="50000"/>
                    <a:lumOff val="50000"/>
                  </a:schemeClr>
                </a:solidFill>
                <a:cs typeface="Calibri" panose="020F0502020204030204" pitchFamily="34" charset="0"/>
              </a:rPr>
              <a:t>: If you </a:t>
            </a:r>
            <a:r>
              <a:rPr lang="en-US" sz="1800" b="1" i="1" u="sng" dirty="0">
                <a:solidFill>
                  <a:schemeClr val="tx2">
                    <a:lumMod val="50000"/>
                    <a:lumOff val="50000"/>
                  </a:schemeClr>
                </a:solidFill>
                <a:cs typeface="Calibri" panose="020F0502020204030204" pitchFamily="34" charset="0"/>
              </a:rPr>
              <a:t>do</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 </a:t>
            </a:r>
            <a:r>
              <a:rPr lang="en-US" sz="1800" dirty="0"/>
              <a:t> </a:t>
            </a:r>
          </a:p>
          <a:p>
            <a:pPr>
              <a:lnSpc>
                <a:spcPct val="200000"/>
              </a:lnSpc>
              <a:spcBef>
                <a:spcPts val="800"/>
              </a:spcBef>
            </a:pPr>
            <a:r>
              <a:rPr lang="en-US" sz="1200" dirty="0">
                <a:latin typeface="Times New Roman" panose="02020603050405020304" pitchFamily="18" charset="0"/>
                <a:cs typeface="Times New Roman" panose="02020603050405020304" pitchFamily="18" charset="0"/>
              </a:rPr>
              <a:t>As J. Gonzalez noted in a recent telephone conversation, (personal communication, August 8, 2019)… </a:t>
            </a:r>
          </a:p>
          <a:p>
            <a:endParaRPr lang="en-US" dirty="0"/>
          </a:p>
          <a:p>
            <a:endParaRPr lang="en-US" dirty="0"/>
          </a:p>
        </p:txBody>
      </p:sp>
    </p:spTree>
    <p:extLst>
      <p:ext uri="{BB962C8B-B14F-4D97-AF65-F5344CB8AC3E}">
        <p14:creationId xmlns:p14="http://schemas.microsoft.com/office/powerpoint/2010/main" val="2881183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20CA-04C6-478B-8B5B-EDF5CB30C88A}"/>
              </a:ext>
            </a:extLst>
          </p:cNvPr>
          <p:cNvSpPr>
            <a:spLocks noGrp="1"/>
          </p:cNvSpPr>
          <p:nvPr>
            <p:ph type="title"/>
          </p:nvPr>
        </p:nvSpPr>
        <p:spPr/>
        <p:txBody>
          <a:bodyPr>
            <a:normAutofit/>
          </a:bodyPr>
          <a:lstStyle/>
          <a:p>
            <a:r>
              <a:rPr lang="en-US" sz="4400" dirty="0"/>
              <a:t>Including page numbers</a:t>
            </a:r>
          </a:p>
        </p:txBody>
      </p:sp>
      <p:sp>
        <p:nvSpPr>
          <p:cNvPr id="3" name="Content Placeholder 2">
            <a:extLst>
              <a:ext uri="{FF2B5EF4-FFF2-40B4-BE49-F238E27FC236}">
                <a16:creationId xmlns:a16="http://schemas.microsoft.com/office/drawing/2014/main" id="{8E79009E-483F-4C4C-80AA-82D973E4ED34}"/>
              </a:ext>
            </a:extLst>
          </p:cNvPr>
          <p:cNvSpPr>
            <a:spLocks noGrp="1"/>
          </p:cNvSpPr>
          <p:nvPr>
            <p:ph idx="1"/>
          </p:nvPr>
        </p:nvSpPr>
        <p:spPr/>
        <p:txBody>
          <a:bodyPr/>
          <a:lstStyle/>
          <a:p>
            <a:pPr marL="0" indent="0">
              <a:buNone/>
            </a:pPr>
            <a:r>
              <a:rPr lang="en-US" sz="1800" dirty="0"/>
              <a:t>If you are quoting a source that has page numbers, then you </a:t>
            </a:r>
            <a:r>
              <a:rPr lang="en-US" sz="1800" b="1" u="sng" dirty="0"/>
              <a:t>must</a:t>
            </a:r>
            <a:r>
              <a:rPr lang="en-US" sz="1800" dirty="0"/>
              <a:t> include page numbers in your citation if the source has numbered pages. </a:t>
            </a:r>
            <a:r>
              <a:rPr lang="en-US" sz="1800" dirty="0">
                <a:solidFill>
                  <a:schemeClr val="tx1"/>
                </a:solidFill>
              </a:rPr>
              <a:t>According to APA, you do not </a:t>
            </a:r>
            <a:r>
              <a:rPr lang="en-US" sz="1800" i="1" dirty="0">
                <a:solidFill>
                  <a:schemeClr val="tx1"/>
                </a:solidFill>
              </a:rPr>
              <a:t>have to</a:t>
            </a:r>
            <a:r>
              <a:rPr lang="en-US" sz="1800" i="1" dirty="0"/>
              <a:t> </a:t>
            </a:r>
            <a:r>
              <a:rPr lang="en-US" sz="1800" dirty="0"/>
              <a:t>provide a page number in the citation when you paraphrase. When you paraphrase, you </a:t>
            </a:r>
            <a:r>
              <a:rPr lang="en-US" sz="1800" i="1" dirty="0"/>
              <a:t>can</a:t>
            </a:r>
            <a:r>
              <a:rPr lang="en-US" sz="1800" dirty="0"/>
              <a:t> include page numbers for longer works, such as books, so that your reader can find the information in the source if they wish to. </a:t>
            </a:r>
          </a:p>
          <a:p>
            <a:pPr marL="0" indent="0">
              <a:buNone/>
            </a:pPr>
            <a:r>
              <a:rPr lang="en-US" sz="1800" dirty="0"/>
              <a:t>In the following examples, the author of the source is the National Association of Social Workers. </a:t>
            </a:r>
          </a:p>
          <a:p>
            <a:pPr marL="0" indent="0">
              <a:buNone/>
            </a:pPr>
            <a:r>
              <a:rPr lang="en-US" sz="2200" b="1" u="sng" dirty="0">
                <a:solidFill>
                  <a:schemeClr val="tx2">
                    <a:lumMod val="50000"/>
                    <a:lumOff val="50000"/>
                  </a:schemeClr>
                </a:solidFill>
                <a:cs typeface="Calibri" panose="020F0502020204030204" pitchFamily="34" charset="0"/>
              </a:rPr>
              <a:t>Citing the source</a:t>
            </a:r>
            <a:r>
              <a:rPr lang="en-US" sz="2200" b="1" dirty="0">
                <a:solidFill>
                  <a:schemeClr val="tx2">
                    <a:lumMod val="50000"/>
                    <a:lumOff val="50000"/>
                  </a:schemeClr>
                </a:solidFill>
                <a:cs typeface="Calibri" panose="020F0502020204030204" pitchFamily="34" charset="0"/>
              </a:rPr>
              <a:t>: </a:t>
            </a:r>
          </a:p>
          <a:p>
            <a:endParaRPr lang="en-US" sz="1800" b="1" dirty="0">
              <a:solidFill>
                <a:schemeClr val="tx2">
                  <a:lumMod val="50000"/>
                  <a:lumOff val="50000"/>
                </a:schemeClr>
              </a:solidFill>
            </a:endParaRPr>
          </a:p>
          <a:p>
            <a:pPr marL="0" indent="0">
              <a:spcBef>
                <a:spcPts val="0"/>
              </a:spcBef>
              <a:buNone/>
            </a:pPr>
            <a:r>
              <a:rPr lang="en-US" sz="1800" b="1" u="sng" dirty="0">
                <a:solidFill>
                  <a:schemeClr val="tx2">
                    <a:lumMod val="50000"/>
                    <a:lumOff val="50000"/>
                  </a:schemeClr>
                </a:solidFill>
                <a:cs typeface="Calibri" panose="020F0502020204030204" pitchFamily="34" charset="0"/>
              </a:rPr>
              <a:t>Parenthetical citation</a:t>
            </a:r>
            <a:r>
              <a:rPr lang="en-US" sz="1800" b="1" dirty="0">
                <a:solidFill>
                  <a:schemeClr val="tx2">
                    <a:lumMod val="50000"/>
                    <a:lumOff val="50000"/>
                  </a:schemeClr>
                </a:solidFill>
                <a:cs typeface="Calibri" panose="020F0502020204030204" pitchFamily="34" charset="0"/>
              </a:rPr>
              <a:t>: If you do </a:t>
            </a:r>
            <a:r>
              <a:rPr lang="en-US" sz="1800" b="1" i="1" u="sng" dirty="0">
                <a:solidFill>
                  <a:schemeClr val="tx2">
                    <a:lumMod val="50000"/>
                    <a:lumOff val="50000"/>
                  </a:schemeClr>
                </a:solidFill>
                <a:cs typeface="Calibri" panose="020F0502020204030204" pitchFamily="34" charset="0"/>
              </a:rPr>
              <a:t>not</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Social workers have to recognize that they are in a position of “privilege and power” and must be aware of how their position may impact their work (National Association of Social Workers, 2015, p. 5). </a:t>
            </a:r>
          </a:p>
          <a:p>
            <a:pPr>
              <a:spcBef>
                <a:spcPts val="0"/>
              </a:spcBef>
            </a:pPr>
            <a:endParaRPr lang="en-US" sz="2000" b="1" dirty="0">
              <a:solidFill>
                <a:schemeClr val="tx2">
                  <a:lumMod val="50000"/>
                  <a:lumOff val="50000"/>
                </a:schemeClr>
              </a:solidFill>
              <a:cs typeface="Calibri" panose="020F0502020204030204" pitchFamily="34" charset="0"/>
            </a:endParaRPr>
          </a:p>
          <a:p>
            <a:pPr>
              <a:spcBef>
                <a:spcPts val="0"/>
              </a:spcBef>
            </a:pPr>
            <a:r>
              <a:rPr lang="en-US" sz="1800" b="1" u="sng" dirty="0">
                <a:solidFill>
                  <a:schemeClr val="tx2">
                    <a:lumMod val="50000"/>
                    <a:lumOff val="50000"/>
                  </a:schemeClr>
                </a:solidFill>
                <a:cs typeface="Calibri" panose="020F0502020204030204" pitchFamily="34" charset="0"/>
              </a:rPr>
              <a:t>Narrative citation</a:t>
            </a:r>
            <a:r>
              <a:rPr lang="en-US" sz="1800" b="1" dirty="0">
                <a:solidFill>
                  <a:schemeClr val="tx2">
                    <a:lumMod val="50000"/>
                    <a:lumOff val="50000"/>
                  </a:schemeClr>
                </a:solidFill>
                <a:cs typeface="Calibri" panose="020F0502020204030204" pitchFamily="34" charset="0"/>
              </a:rPr>
              <a:t>: If you </a:t>
            </a:r>
            <a:r>
              <a:rPr lang="en-US" sz="1800" b="1" i="1" u="sng" dirty="0">
                <a:solidFill>
                  <a:schemeClr val="tx2">
                    <a:lumMod val="50000"/>
                    <a:lumOff val="50000"/>
                  </a:schemeClr>
                </a:solidFill>
                <a:cs typeface="Calibri" panose="020F0502020204030204" pitchFamily="34" charset="0"/>
              </a:rPr>
              <a:t>do</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spcBef>
                <a:spcPts val="0"/>
              </a:spcBef>
            </a:pPr>
            <a:r>
              <a:rPr lang="en-US" sz="1200" dirty="0">
                <a:solidFill>
                  <a:schemeClr val="tx1"/>
                </a:solidFill>
                <a:latin typeface="Times New Roman" panose="02020603050405020304" pitchFamily="18" charset="0"/>
                <a:cs typeface="Times New Roman" panose="02020603050405020304" pitchFamily="18" charset="0"/>
              </a:rPr>
              <a:t>The National Association of Social Work (2015) encourages social workers to recognize that they are in a position of “privilege and power” and to be aware of how their position might impact their work with clients (p. 5). </a:t>
            </a:r>
          </a:p>
          <a:p>
            <a:pPr marL="0" indent="0">
              <a:buNone/>
            </a:pPr>
            <a:endParaRPr lang="en-US" dirty="0"/>
          </a:p>
        </p:txBody>
      </p:sp>
    </p:spTree>
    <p:extLst>
      <p:ext uri="{BB962C8B-B14F-4D97-AF65-F5344CB8AC3E}">
        <p14:creationId xmlns:p14="http://schemas.microsoft.com/office/powerpoint/2010/main" val="599857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1316-4417-4E24-BFA2-50F9DA667FE7}"/>
              </a:ext>
            </a:extLst>
          </p:cNvPr>
          <p:cNvSpPr>
            <a:spLocks noGrp="1"/>
          </p:cNvSpPr>
          <p:nvPr>
            <p:ph type="title"/>
          </p:nvPr>
        </p:nvSpPr>
        <p:spPr/>
        <p:txBody>
          <a:bodyPr>
            <a:normAutofit/>
          </a:bodyPr>
          <a:lstStyle/>
          <a:p>
            <a:r>
              <a:rPr lang="en-US" sz="4400" dirty="0"/>
              <a:t>Secondary sources: Using “as cited in”</a:t>
            </a:r>
          </a:p>
        </p:txBody>
      </p:sp>
      <p:sp>
        <p:nvSpPr>
          <p:cNvPr id="3" name="Content Placeholder 2">
            <a:extLst>
              <a:ext uri="{FF2B5EF4-FFF2-40B4-BE49-F238E27FC236}">
                <a16:creationId xmlns:a16="http://schemas.microsoft.com/office/drawing/2014/main" id="{F91856ED-39FC-4091-BD40-3DEC68DF6E34}"/>
              </a:ext>
            </a:extLst>
          </p:cNvPr>
          <p:cNvSpPr>
            <a:spLocks noGrp="1"/>
          </p:cNvSpPr>
          <p:nvPr>
            <p:ph idx="1"/>
          </p:nvPr>
        </p:nvSpPr>
        <p:spPr/>
        <p:txBody>
          <a:bodyPr>
            <a:noAutofit/>
          </a:bodyPr>
          <a:lstStyle/>
          <a:p>
            <a:r>
              <a:rPr lang="en-US" sz="1900" dirty="0"/>
              <a:t>Many of the sources that we use, such as journal articles, cite sources within them. The original source is called a </a:t>
            </a:r>
            <a:r>
              <a:rPr lang="en-US" sz="1900" b="1" dirty="0"/>
              <a:t>primary </a:t>
            </a:r>
            <a:r>
              <a:rPr lang="en-US" sz="1900" dirty="0"/>
              <a:t>source. The source that is citing that primary source is called a </a:t>
            </a:r>
            <a:r>
              <a:rPr lang="en-US" sz="1900" b="1" dirty="0"/>
              <a:t>secondary source. </a:t>
            </a:r>
          </a:p>
          <a:p>
            <a:r>
              <a:rPr lang="en-US" sz="1900" dirty="0"/>
              <a:t>For example, say that you read a journal article by Berkovits et al. In their article, Berkovits et al. cite an article by Jahromi et al. The article by Jahromi et al. is the primary source. The article by Berkovits et al. is the secondary source. What do you do in this situation?</a:t>
            </a:r>
          </a:p>
          <a:p>
            <a:r>
              <a:rPr lang="en-US" sz="2000" dirty="0">
                <a:solidFill>
                  <a:schemeClr val="accent1">
                    <a:lumMod val="75000"/>
                  </a:schemeClr>
                </a:solidFill>
              </a:rPr>
              <a:t>● </a:t>
            </a:r>
            <a:r>
              <a:rPr lang="en-US" sz="1900" dirty="0"/>
              <a:t>The APA advises that you try to find the primary source (that is, the article by Jahromi et al.), read it yourself, and cite that source. </a:t>
            </a:r>
          </a:p>
          <a:p>
            <a:r>
              <a:rPr lang="en-US" sz="2000" dirty="0">
                <a:solidFill>
                  <a:schemeClr val="accent1">
                    <a:lumMod val="75000"/>
                  </a:schemeClr>
                </a:solidFill>
              </a:rPr>
              <a:t>● </a:t>
            </a:r>
            <a:r>
              <a:rPr lang="en-US" sz="1900" dirty="0"/>
              <a:t>But if you can’t find the primary source (the article by Jahromi et al.), then cite the secondary source (the article by Berkovits et al.) and use “as cited in.” </a:t>
            </a:r>
          </a:p>
          <a:p>
            <a:r>
              <a:rPr lang="en-US" sz="1900" dirty="0">
                <a:solidFill>
                  <a:srgbClr val="50A6B4"/>
                </a:solidFill>
              </a:rPr>
              <a:t>*</a:t>
            </a:r>
            <a:r>
              <a:rPr lang="en-US" sz="1900" dirty="0"/>
              <a:t>See the next slide for an example.  </a:t>
            </a:r>
          </a:p>
        </p:txBody>
      </p:sp>
    </p:spTree>
    <p:extLst>
      <p:ext uri="{BB962C8B-B14F-4D97-AF65-F5344CB8AC3E}">
        <p14:creationId xmlns:p14="http://schemas.microsoft.com/office/powerpoint/2010/main" val="133970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0C5B-7CAC-45C5-B64D-9DA0D50512D8}"/>
              </a:ext>
            </a:extLst>
          </p:cNvPr>
          <p:cNvSpPr>
            <a:spLocks noGrp="1"/>
          </p:cNvSpPr>
          <p:nvPr>
            <p:ph type="title"/>
          </p:nvPr>
        </p:nvSpPr>
        <p:spPr/>
        <p:txBody>
          <a:bodyPr>
            <a:normAutofit/>
          </a:bodyPr>
          <a:lstStyle/>
          <a:p>
            <a:r>
              <a:rPr lang="en-US" sz="4000" dirty="0"/>
              <a:t>Secondary sources: Using “as cited in,” continued</a:t>
            </a:r>
          </a:p>
        </p:txBody>
      </p:sp>
      <p:sp>
        <p:nvSpPr>
          <p:cNvPr id="3" name="Content Placeholder 2">
            <a:extLst>
              <a:ext uri="{FF2B5EF4-FFF2-40B4-BE49-F238E27FC236}">
                <a16:creationId xmlns:a16="http://schemas.microsoft.com/office/drawing/2014/main" id="{D35681E1-5692-4F73-B602-7159C132EFF1}"/>
              </a:ext>
            </a:extLst>
          </p:cNvPr>
          <p:cNvSpPr>
            <a:spLocks noGrp="1"/>
          </p:cNvSpPr>
          <p:nvPr>
            <p:ph idx="1"/>
          </p:nvPr>
        </p:nvSpPr>
        <p:spPr>
          <a:xfrm>
            <a:off x="676274" y="1775936"/>
            <a:ext cx="10753725" cy="3766185"/>
          </a:xfrm>
        </p:spPr>
        <p:txBody>
          <a:bodyPr/>
          <a:lstStyle/>
          <a:p>
            <a:r>
              <a:rPr lang="en-US" sz="1800" dirty="0"/>
              <a:t>The previous slide discusses using secondary sources. If you need to cite a source that is cited in another source, here’s how to do it. </a:t>
            </a:r>
          </a:p>
          <a:p>
            <a:r>
              <a:rPr lang="en-US" sz="1800" b="1" u="sng" dirty="0">
                <a:solidFill>
                  <a:schemeClr val="tx2">
                    <a:lumMod val="50000"/>
                    <a:lumOff val="50000"/>
                  </a:schemeClr>
                </a:solidFill>
                <a:cs typeface="Calibri" panose="020F0502020204030204" pitchFamily="34" charset="0"/>
              </a:rPr>
              <a:t>Parenthetical citation</a:t>
            </a:r>
            <a:r>
              <a:rPr lang="en-US" sz="1800" b="1" dirty="0">
                <a:solidFill>
                  <a:schemeClr val="tx2">
                    <a:lumMod val="50000"/>
                    <a:lumOff val="50000"/>
                  </a:schemeClr>
                </a:solidFill>
                <a:cs typeface="Calibri" panose="020F0502020204030204" pitchFamily="34" charset="0"/>
              </a:rPr>
              <a:t>: If you do </a:t>
            </a:r>
            <a:r>
              <a:rPr lang="en-US" sz="1800" b="1" i="1" u="sng" dirty="0">
                <a:solidFill>
                  <a:schemeClr val="tx2">
                    <a:lumMod val="50000"/>
                    <a:lumOff val="50000"/>
                  </a:schemeClr>
                </a:solidFill>
                <a:cs typeface="Calibri" panose="020F0502020204030204" pitchFamily="34" charset="0"/>
              </a:rPr>
              <a:t>not</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pPr>
            <a:r>
              <a:rPr lang="en-US" sz="1200" dirty="0">
                <a:latin typeface="Times New Roman" panose="02020603050405020304" pitchFamily="18" charset="0"/>
                <a:cs typeface="Times New Roman" panose="02020603050405020304" pitchFamily="18" charset="0"/>
              </a:rPr>
              <a:t>When comparing children with ASD aged 3-7 with their typically developing peers, children with ASD “exhibited less advanced emotion regulation when frustrated” (Jahromi et al., 2012, as cited in Berkovits et al., 2017, p. 69). </a:t>
            </a:r>
          </a:p>
          <a:p>
            <a:pPr>
              <a:lnSpc>
                <a:spcPct val="200000"/>
              </a:lnSpc>
            </a:pPr>
            <a:r>
              <a:rPr lang="en-US" sz="1800" b="1" u="sng" dirty="0">
                <a:solidFill>
                  <a:schemeClr val="tx2">
                    <a:lumMod val="50000"/>
                    <a:lumOff val="50000"/>
                  </a:schemeClr>
                </a:solidFill>
                <a:cs typeface="Calibri" panose="020F0502020204030204" pitchFamily="34" charset="0"/>
              </a:rPr>
              <a:t>Narrative citation</a:t>
            </a:r>
            <a:r>
              <a:rPr lang="en-US" sz="1800" b="1" dirty="0">
                <a:solidFill>
                  <a:schemeClr val="tx2">
                    <a:lumMod val="50000"/>
                    <a:lumOff val="50000"/>
                  </a:schemeClr>
                </a:solidFill>
                <a:cs typeface="Calibri" panose="020F0502020204030204" pitchFamily="34" charset="0"/>
              </a:rPr>
              <a:t>: If you </a:t>
            </a:r>
            <a:r>
              <a:rPr lang="en-US" sz="1800" b="1" i="1" u="sng" dirty="0">
                <a:solidFill>
                  <a:schemeClr val="tx2">
                    <a:lumMod val="50000"/>
                    <a:lumOff val="50000"/>
                  </a:schemeClr>
                </a:solidFill>
                <a:cs typeface="Calibri" panose="020F0502020204030204" pitchFamily="34" charset="0"/>
              </a:rPr>
              <a:t>do</a:t>
            </a:r>
            <a:r>
              <a:rPr lang="en-US" sz="1800" b="1" dirty="0">
                <a:solidFill>
                  <a:schemeClr val="tx2">
                    <a:lumMod val="50000"/>
                    <a:lumOff val="50000"/>
                  </a:schemeClr>
                </a:solidFill>
                <a:cs typeface="Calibri" panose="020F0502020204030204" pitchFamily="34" charset="0"/>
              </a:rPr>
              <a:t> name the author in the text of your paper, the in-text citation should look like this:</a:t>
            </a:r>
          </a:p>
          <a:p>
            <a:pPr>
              <a:lnSpc>
                <a:spcPct val="200000"/>
              </a:lnSpc>
            </a:pPr>
            <a:r>
              <a:rPr lang="en-US" sz="1200" dirty="0">
                <a:latin typeface="Times New Roman" panose="02020603050405020304" pitchFamily="18" charset="0"/>
                <a:cs typeface="Times New Roman" panose="02020603050405020304" pitchFamily="18" charset="0"/>
              </a:rPr>
              <a:t>When comparing children with ASD aged 3-7 with their typically developing peers, Jahromi et al. (2012) found that children with ASD “exhibited less advanced emotion regulation when frustrated” (as cited in Berkovits et al., 2017, p. 69). </a:t>
            </a:r>
          </a:p>
          <a:p>
            <a:pPr>
              <a:lnSpc>
                <a:spcPct val="100000"/>
              </a:lnSpc>
            </a:pPr>
            <a:r>
              <a:rPr lang="en-US" sz="2800" b="1" dirty="0">
                <a:solidFill>
                  <a:srgbClr val="50A6B4"/>
                </a:solidFill>
                <a:cs typeface="Times New Roman" panose="02020603050405020304" pitchFamily="18" charset="0"/>
              </a:rPr>
              <a:t>*</a:t>
            </a:r>
            <a:r>
              <a:rPr lang="en-US" sz="2000" b="1" i="1" dirty="0">
                <a:cs typeface="Times New Roman" panose="02020603050405020304" pitchFamily="18" charset="0"/>
              </a:rPr>
              <a:t>NOTE: Cite Berkovits et al. in the reference list. Do </a:t>
            </a:r>
            <a:r>
              <a:rPr lang="en-US" sz="2000" b="1" i="1" u="sng" dirty="0">
                <a:cs typeface="Times New Roman" panose="02020603050405020304" pitchFamily="18" charset="0"/>
              </a:rPr>
              <a:t>not</a:t>
            </a:r>
            <a:r>
              <a:rPr lang="en-US" sz="2000" b="1" i="1" dirty="0">
                <a:cs typeface="Times New Roman" panose="02020603050405020304" pitchFamily="18" charset="0"/>
              </a:rPr>
              <a:t> cite Jahromi et al. in the reference list.</a:t>
            </a:r>
          </a:p>
          <a:p>
            <a:pPr>
              <a:lnSpc>
                <a:spcPct val="200000"/>
              </a:lnSpc>
            </a:pPr>
            <a:endParaRPr lang="en-US" sz="12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1307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1751-11EE-498B-8FED-223EDF2DFE54}"/>
              </a:ext>
            </a:extLst>
          </p:cNvPr>
          <p:cNvSpPr>
            <a:spLocks noGrp="1"/>
          </p:cNvSpPr>
          <p:nvPr>
            <p:ph type="title"/>
          </p:nvPr>
        </p:nvSpPr>
        <p:spPr>
          <a:xfrm>
            <a:off x="657606" y="499533"/>
            <a:ext cx="10772775" cy="1658198"/>
          </a:xfrm>
        </p:spPr>
        <p:txBody>
          <a:bodyPr>
            <a:normAutofit/>
          </a:bodyPr>
          <a:lstStyle/>
          <a:p>
            <a:r>
              <a:rPr lang="en-US" sz="4600" dirty="0"/>
              <a:t>Part 4: Managing Your Sources: Reference list</a:t>
            </a:r>
          </a:p>
        </p:txBody>
      </p:sp>
      <p:sp>
        <p:nvSpPr>
          <p:cNvPr id="3" name="Content Placeholder 2">
            <a:extLst>
              <a:ext uri="{FF2B5EF4-FFF2-40B4-BE49-F238E27FC236}">
                <a16:creationId xmlns:a16="http://schemas.microsoft.com/office/drawing/2014/main" id="{5A08A206-E428-47BF-907C-E1B0BD75DA2B}"/>
              </a:ext>
            </a:extLst>
          </p:cNvPr>
          <p:cNvSpPr>
            <a:spLocks noGrp="1"/>
          </p:cNvSpPr>
          <p:nvPr>
            <p:ph idx="1"/>
          </p:nvPr>
        </p:nvSpPr>
        <p:spPr/>
        <p:txBody>
          <a:bodyPr>
            <a:normAutofit fontScale="92500" lnSpcReduction="10000"/>
          </a:bodyPr>
          <a:lstStyle/>
          <a:p>
            <a:pPr marL="0" indent="0">
              <a:buNone/>
            </a:pPr>
            <a:r>
              <a:rPr lang="en-US" sz="2900" dirty="0"/>
              <a:t>What is the reference list? </a:t>
            </a:r>
          </a:p>
          <a:p>
            <a:pPr>
              <a:buFont typeface="Wingdings" panose="05000000000000000000" pitchFamily="2" charset="2"/>
              <a:buChar char="Ø"/>
            </a:pPr>
            <a:r>
              <a:rPr lang="en-US" dirty="0"/>
              <a:t>The reference list is a list of the sources you have cited throughout your paper.</a:t>
            </a:r>
          </a:p>
          <a:p>
            <a:pPr>
              <a:buFont typeface="Wingdings" panose="05000000000000000000" pitchFamily="2" charset="2"/>
              <a:buChar char="Ø"/>
            </a:pPr>
            <a:r>
              <a:rPr lang="en-US" dirty="0"/>
              <a:t>The reference list appears on a separate page at the end of your paper.</a:t>
            </a:r>
          </a:p>
          <a:p>
            <a:pPr>
              <a:buFont typeface="Wingdings" panose="05000000000000000000" pitchFamily="2" charset="2"/>
              <a:buChar char="Ø"/>
            </a:pPr>
            <a:r>
              <a:rPr lang="en-US" dirty="0"/>
              <a:t>The heading </a:t>
            </a:r>
            <a:r>
              <a:rPr lang="en-US" b="1" dirty="0"/>
              <a:t>References</a:t>
            </a:r>
            <a:r>
              <a:rPr lang="en-US" dirty="0"/>
              <a:t> appears at the top of the page, centered and bold face. Capitalize the R in References.</a:t>
            </a:r>
          </a:p>
          <a:p>
            <a:pPr>
              <a:buFont typeface="Wingdings" panose="05000000000000000000" pitchFamily="2" charset="2"/>
              <a:buChar char="Ø"/>
            </a:pPr>
            <a:r>
              <a:rPr lang="en-US" dirty="0"/>
              <a:t>Each item on your reference list should, generally, contain the following:</a:t>
            </a:r>
          </a:p>
          <a:p>
            <a:pPr marL="0" lvl="1" indent="0">
              <a:buNone/>
            </a:pPr>
            <a:r>
              <a:rPr lang="en-US" sz="1900" dirty="0">
                <a:solidFill>
                  <a:srgbClr val="50A6B4"/>
                </a:solidFill>
              </a:rPr>
              <a:t>    ●</a:t>
            </a:r>
            <a:r>
              <a:rPr lang="en-US" dirty="0">
                <a:solidFill>
                  <a:srgbClr val="50A6B4"/>
                </a:solidFill>
              </a:rPr>
              <a:t> </a:t>
            </a:r>
            <a:r>
              <a:rPr lang="en-US" dirty="0"/>
              <a:t>Author(s)’s name(s)</a:t>
            </a:r>
          </a:p>
          <a:p>
            <a:pPr marL="0" lvl="1" indent="0">
              <a:buNone/>
            </a:pPr>
            <a:r>
              <a:rPr lang="en-US" sz="1900" dirty="0">
                <a:solidFill>
                  <a:srgbClr val="50A6B4"/>
                </a:solidFill>
              </a:rPr>
              <a:t>    ●</a:t>
            </a:r>
            <a:r>
              <a:rPr lang="en-US" dirty="0">
                <a:solidFill>
                  <a:srgbClr val="50A6B4"/>
                </a:solidFill>
              </a:rPr>
              <a:t> </a:t>
            </a:r>
            <a:r>
              <a:rPr lang="en-US" dirty="0"/>
              <a:t>Date of publication</a:t>
            </a:r>
          </a:p>
          <a:p>
            <a:pPr marL="0" lvl="1" indent="0">
              <a:buNone/>
            </a:pPr>
            <a:r>
              <a:rPr lang="en-US" sz="1900" dirty="0">
                <a:solidFill>
                  <a:srgbClr val="50A6B4"/>
                </a:solidFill>
              </a:rPr>
              <a:t>    ●</a:t>
            </a:r>
            <a:r>
              <a:rPr lang="en-US" dirty="0">
                <a:solidFill>
                  <a:srgbClr val="50A6B4"/>
                </a:solidFill>
              </a:rPr>
              <a:t> </a:t>
            </a:r>
            <a:r>
              <a:rPr lang="en-US" dirty="0"/>
              <a:t>Title of the work</a:t>
            </a:r>
          </a:p>
          <a:p>
            <a:pPr marL="0" lvl="1" indent="0">
              <a:buNone/>
            </a:pPr>
            <a:r>
              <a:rPr lang="en-US" sz="1900" dirty="0">
                <a:solidFill>
                  <a:srgbClr val="50A6B4"/>
                </a:solidFill>
              </a:rPr>
              <a:t>    ●</a:t>
            </a:r>
            <a:r>
              <a:rPr lang="en-US" dirty="0">
                <a:solidFill>
                  <a:srgbClr val="50A6B4"/>
                </a:solidFill>
              </a:rPr>
              <a:t> </a:t>
            </a:r>
            <a:r>
              <a:rPr lang="en-US" dirty="0"/>
              <a:t>Relevant publication information</a:t>
            </a:r>
          </a:p>
          <a:p>
            <a:pPr marL="0" lvl="1" indent="0">
              <a:buNone/>
            </a:pPr>
            <a:endParaRPr lang="en-US" sz="1100" i="1" dirty="0"/>
          </a:p>
          <a:p>
            <a:pPr marL="0" lvl="1" indent="0">
              <a:buNone/>
            </a:pPr>
            <a:r>
              <a:rPr lang="en-US" sz="3000" b="1" dirty="0">
                <a:solidFill>
                  <a:srgbClr val="50A6B4"/>
                </a:solidFill>
              </a:rPr>
              <a:t>*</a:t>
            </a:r>
            <a:r>
              <a:rPr lang="en-US" i="1" dirty="0"/>
              <a:t>The following slides show you in detail how to set up your reference list and how to format sources listed there. </a:t>
            </a:r>
          </a:p>
          <a:p>
            <a:endParaRPr lang="en-US" dirty="0"/>
          </a:p>
        </p:txBody>
      </p:sp>
    </p:spTree>
    <p:extLst>
      <p:ext uri="{BB962C8B-B14F-4D97-AF65-F5344CB8AC3E}">
        <p14:creationId xmlns:p14="http://schemas.microsoft.com/office/powerpoint/2010/main" val="413981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A36E-2142-42F9-9200-594B7ABE566A}"/>
              </a:ext>
            </a:extLst>
          </p:cNvPr>
          <p:cNvSpPr>
            <a:spLocks noGrp="1"/>
          </p:cNvSpPr>
          <p:nvPr>
            <p:ph type="title"/>
          </p:nvPr>
        </p:nvSpPr>
        <p:spPr>
          <a:xfrm>
            <a:off x="657224" y="499533"/>
            <a:ext cx="10772775" cy="1143530"/>
          </a:xfrm>
        </p:spPr>
        <p:txBody>
          <a:bodyPr>
            <a:normAutofit/>
          </a:bodyPr>
          <a:lstStyle/>
          <a:p>
            <a:r>
              <a:rPr lang="en-US" sz="4400" dirty="0"/>
              <a:t>What’s changed in the 7</a:t>
            </a:r>
            <a:r>
              <a:rPr lang="en-US" sz="4400" baseline="30000" dirty="0"/>
              <a:t>th</a:t>
            </a:r>
            <a:r>
              <a:rPr lang="en-US" sz="4400" dirty="0"/>
              <a:t> edition?</a:t>
            </a:r>
          </a:p>
        </p:txBody>
      </p:sp>
      <p:sp>
        <p:nvSpPr>
          <p:cNvPr id="3" name="Content Placeholder 2">
            <a:extLst>
              <a:ext uri="{FF2B5EF4-FFF2-40B4-BE49-F238E27FC236}">
                <a16:creationId xmlns:a16="http://schemas.microsoft.com/office/drawing/2014/main" id="{40E35F2A-A18F-4ADE-9F48-6F715516E760}"/>
              </a:ext>
            </a:extLst>
          </p:cNvPr>
          <p:cNvSpPr>
            <a:spLocks noGrp="1"/>
          </p:cNvSpPr>
          <p:nvPr>
            <p:ph idx="1"/>
          </p:nvPr>
        </p:nvSpPr>
        <p:spPr>
          <a:xfrm>
            <a:off x="657224" y="1511618"/>
            <a:ext cx="10753725" cy="4181951"/>
          </a:xfrm>
        </p:spPr>
        <p:txBody>
          <a:bodyPr>
            <a:normAutofit fontScale="85000" lnSpcReduction="10000"/>
          </a:bodyPr>
          <a:lstStyle/>
          <a:p>
            <a:pPr marL="0" indent="0">
              <a:buNone/>
            </a:pPr>
            <a:r>
              <a:rPr lang="en-US" sz="2100" b="1" dirty="0"/>
              <a:t>The 7</a:t>
            </a:r>
            <a:r>
              <a:rPr lang="en-US" sz="2100" b="1" baseline="30000" dirty="0"/>
              <a:t>th</a:t>
            </a:r>
            <a:r>
              <a:rPr lang="en-US" sz="2100" b="1" dirty="0"/>
              <a:t> edition of the APA manual identifies a number of changes from the 6</a:t>
            </a:r>
            <a:r>
              <a:rPr lang="en-US" sz="2100" b="1" baseline="30000" dirty="0"/>
              <a:t>th</a:t>
            </a:r>
            <a:r>
              <a:rPr lang="en-US" sz="2100" b="1" dirty="0"/>
              <a:t> edition, including the following:</a:t>
            </a:r>
          </a:p>
          <a:p>
            <a:pPr marL="0" indent="0">
              <a:buNone/>
            </a:pPr>
            <a:r>
              <a:rPr lang="en-US" sz="2200" b="1" dirty="0">
                <a:solidFill>
                  <a:srgbClr val="50A6B4"/>
                </a:solidFill>
              </a:rPr>
              <a:t>Changes to the title page </a:t>
            </a:r>
            <a:r>
              <a:rPr lang="en-US" dirty="0"/>
              <a:t>(see slides 5-9)</a:t>
            </a:r>
            <a:r>
              <a:rPr lang="en-US" b="1" dirty="0"/>
              <a:t>: </a:t>
            </a:r>
          </a:p>
          <a:p>
            <a:pPr marL="0" indent="0">
              <a:buNone/>
            </a:pPr>
            <a:r>
              <a:rPr lang="en-US" sz="2100" dirty="0">
                <a:solidFill>
                  <a:srgbClr val="50A6B4"/>
                </a:solidFill>
              </a:rPr>
              <a:t>● </a:t>
            </a:r>
            <a:r>
              <a:rPr lang="en-US" sz="2100" dirty="0">
                <a:solidFill>
                  <a:schemeClr val="tx1"/>
                </a:solidFill>
              </a:rPr>
              <a:t>A</a:t>
            </a:r>
            <a:r>
              <a:rPr lang="en-US" sz="2100" dirty="0">
                <a:solidFill>
                  <a:srgbClr val="50A6B4"/>
                </a:solidFill>
              </a:rPr>
              <a:t> </a:t>
            </a:r>
            <a:r>
              <a:rPr lang="en-US" sz="2100" dirty="0"/>
              <a:t>running head is no longer required for student papers; therefore, no running head appears on the title page.</a:t>
            </a:r>
            <a:endParaRPr lang="en-US" sz="2100" dirty="0">
              <a:highlight>
                <a:srgbClr val="00FF00"/>
              </a:highlight>
            </a:endParaRPr>
          </a:p>
          <a:p>
            <a:pPr marL="0" indent="0">
              <a:buNone/>
            </a:pPr>
            <a:r>
              <a:rPr lang="en-US" sz="2100" dirty="0">
                <a:solidFill>
                  <a:srgbClr val="50A6B4"/>
                </a:solidFill>
              </a:rPr>
              <a:t>● </a:t>
            </a:r>
            <a:r>
              <a:rPr lang="en-US" sz="2100" dirty="0">
                <a:solidFill>
                  <a:schemeClr val="tx1"/>
                </a:solidFill>
              </a:rPr>
              <a:t>T</a:t>
            </a:r>
            <a:r>
              <a:rPr lang="en-US" sz="2100" dirty="0"/>
              <a:t>he course number and name are now included on the title page.</a:t>
            </a:r>
            <a:endParaRPr lang="en-US" sz="2100" dirty="0">
              <a:highlight>
                <a:srgbClr val="00FF00"/>
              </a:highlight>
            </a:endParaRPr>
          </a:p>
          <a:p>
            <a:pPr marL="0" indent="0">
              <a:buNone/>
            </a:pPr>
            <a:r>
              <a:rPr lang="en-US" sz="2100" dirty="0">
                <a:solidFill>
                  <a:srgbClr val="50A6B4"/>
                </a:solidFill>
              </a:rPr>
              <a:t>● </a:t>
            </a:r>
            <a:r>
              <a:rPr lang="en-US" sz="2100" dirty="0"/>
              <a:t>The paper’s due date is now included on the title page.</a:t>
            </a:r>
            <a:endParaRPr lang="en-US" sz="2100" dirty="0">
              <a:highlight>
                <a:srgbClr val="00FF00"/>
              </a:highlight>
            </a:endParaRPr>
          </a:p>
          <a:p>
            <a:pPr marL="0" indent="0">
              <a:buNone/>
            </a:pPr>
            <a:r>
              <a:rPr lang="en-US" sz="2100" dirty="0">
                <a:solidFill>
                  <a:srgbClr val="50A6B4"/>
                </a:solidFill>
              </a:rPr>
              <a:t>● </a:t>
            </a:r>
            <a:r>
              <a:rPr lang="en-US" sz="2100" dirty="0"/>
              <a:t>The instructor’s name is now included on the title page.</a:t>
            </a:r>
          </a:p>
          <a:p>
            <a:pPr marL="0" indent="0">
              <a:buNone/>
            </a:pPr>
            <a:r>
              <a:rPr lang="en-US" sz="2200" b="1" dirty="0">
                <a:solidFill>
                  <a:srgbClr val="50A6B4"/>
                </a:solidFill>
              </a:rPr>
              <a:t>Additional Changes:</a:t>
            </a:r>
          </a:p>
          <a:p>
            <a:pPr marL="0" indent="0">
              <a:buNone/>
            </a:pPr>
            <a:r>
              <a:rPr lang="en-US" sz="2200" dirty="0">
                <a:solidFill>
                  <a:srgbClr val="50A6B4"/>
                </a:solidFill>
              </a:rPr>
              <a:t>● </a:t>
            </a:r>
            <a:r>
              <a:rPr lang="en-US" sz="2100" dirty="0">
                <a:solidFill>
                  <a:schemeClr val="tx1"/>
                </a:solidFill>
              </a:rPr>
              <a:t>A</a:t>
            </a:r>
            <a:r>
              <a:rPr lang="en-US" sz="2100" dirty="0">
                <a:solidFill>
                  <a:srgbClr val="50A6B4"/>
                </a:solidFill>
              </a:rPr>
              <a:t> </a:t>
            </a:r>
            <a:r>
              <a:rPr lang="en-US" sz="2100" dirty="0"/>
              <a:t>running head is no longer required for student papers.</a:t>
            </a:r>
            <a:endParaRPr lang="en-US" sz="2100" dirty="0">
              <a:solidFill>
                <a:srgbClr val="50A6B4"/>
              </a:solidFill>
            </a:endParaRPr>
          </a:p>
          <a:p>
            <a:pPr marL="0" indent="0">
              <a:buNone/>
            </a:pPr>
            <a:r>
              <a:rPr lang="en-US" sz="2100" dirty="0">
                <a:solidFill>
                  <a:srgbClr val="50A6B4"/>
                </a:solidFill>
              </a:rPr>
              <a:t>● </a:t>
            </a:r>
            <a:r>
              <a:rPr lang="en-US" sz="2100" b="1" i="1" dirty="0">
                <a:solidFill>
                  <a:schemeClr val="tx1"/>
                </a:solidFill>
              </a:rPr>
              <a:t>All</a:t>
            </a:r>
            <a:r>
              <a:rPr lang="en-US" sz="2100" dirty="0">
                <a:solidFill>
                  <a:schemeClr val="tx1"/>
                </a:solidFill>
              </a:rPr>
              <a:t> i</a:t>
            </a:r>
            <a:r>
              <a:rPr lang="en-US" sz="2100" dirty="0"/>
              <a:t>n-text citations for sources with 3 or more authors, </a:t>
            </a:r>
            <a:r>
              <a:rPr lang="en-US" sz="2100" b="1" i="1" dirty="0"/>
              <a:t>including the first citation</a:t>
            </a:r>
            <a:r>
              <a:rPr lang="en-US" sz="2100" dirty="0"/>
              <a:t>, now use the name of the first author only, followed by the abbreviation et al. (see slide 29).</a:t>
            </a:r>
          </a:p>
          <a:p>
            <a:pPr marL="0" indent="0">
              <a:buNone/>
            </a:pPr>
            <a:r>
              <a:rPr lang="en-US" sz="2100" dirty="0">
                <a:solidFill>
                  <a:srgbClr val="50A6B4"/>
                </a:solidFill>
              </a:rPr>
              <a:t>● </a:t>
            </a:r>
            <a:r>
              <a:rPr lang="en-US" sz="2100" dirty="0"/>
              <a:t>The words “Retrieved from” are now included on the reference page </a:t>
            </a:r>
            <a:r>
              <a:rPr lang="en-US" sz="2100" b="1" i="1" dirty="0"/>
              <a:t>only</a:t>
            </a:r>
            <a:r>
              <a:rPr lang="en-US" sz="2100" dirty="0"/>
              <a:t> for websites with information that is designed to change over time without being archived. A </a:t>
            </a:r>
            <a:r>
              <a:rPr lang="en-US" sz="2100" b="1" dirty="0"/>
              <a:t>retrieval date </a:t>
            </a:r>
            <a:r>
              <a:rPr lang="en-US" sz="2100" dirty="0"/>
              <a:t>is also included (see slide 65).</a:t>
            </a:r>
          </a:p>
        </p:txBody>
      </p:sp>
    </p:spTree>
    <p:extLst>
      <p:ext uri="{BB962C8B-B14F-4D97-AF65-F5344CB8AC3E}">
        <p14:creationId xmlns:p14="http://schemas.microsoft.com/office/powerpoint/2010/main" val="1106551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494B-59D3-45B2-B052-A8A808C451E0}"/>
              </a:ext>
            </a:extLst>
          </p:cNvPr>
          <p:cNvSpPr>
            <a:spLocks noGrp="1"/>
          </p:cNvSpPr>
          <p:nvPr>
            <p:ph type="title"/>
          </p:nvPr>
        </p:nvSpPr>
        <p:spPr/>
        <p:txBody>
          <a:bodyPr>
            <a:normAutofit/>
          </a:bodyPr>
          <a:lstStyle/>
          <a:p>
            <a:r>
              <a:rPr lang="en-US" sz="4400" dirty="0"/>
              <a:t>Sample reference list</a:t>
            </a:r>
          </a:p>
        </p:txBody>
      </p:sp>
      <p:pic>
        <p:nvPicPr>
          <p:cNvPr id="7" name="Content Placeholder 6">
            <a:extLst>
              <a:ext uri="{FF2B5EF4-FFF2-40B4-BE49-F238E27FC236}">
                <a16:creationId xmlns:a16="http://schemas.microsoft.com/office/drawing/2014/main" id="{54236862-9CCD-4388-9E39-B1A5F0055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7822" y="1889920"/>
            <a:ext cx="5130598" cy="4596606"/>
          </a:xfrm>
          <a:ln>
            <a:solidFill>
              <a:schemeClr val="tx1"/>
            </a:solidFill>
          </a:ln>
        </p:spPr>
      </p:pic>
    </p:spTree>
    <p:extLst>
      <p:ext uri="{BB962C8B-B14F-4D97-AF65-F5344CB8AC3E}">
        <p14:creationId xmlns:p14="http://schemas.microsoft.com/office/powerpoint/2010/main" val="1885432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B2E4-D01F-4838-99CB-414455FACFB0}"/>
              </a:ext>
            </a:extLst>
          </p:cNvPr>
          <p:cNvSpPr>
            <a:spLocks noGrp="1"/>
          </p:cNvSpPr>
          <p:nvPr>
            <p:ph type="title"/>
          </p:nvPr>
        </p:nvSpPr>
        <p:spPr/>
        <p:txBody>
          <a:bodyPr>
            <a:normAutofit/>
          </a:bodyPr>
          <a:lstStyle/>
          <a:p>
            <a:r>
              <a:rPr lang="en-US" sz="4400" dirty="0"/>
              <a:t>About hanging indents</a:t>
            </a:r>
          </a:p>
        </p:txBody>
      </p:sp>
      <p:sp>
        <p:nvSpPr>
          <p:cNvPr id="3" name="Content Placeholder 2">
            <a:extLst>
              <a:ext uri="{FF2B5EF4-FFF2-40B4-BE49-F238E27FC236}">
                <a16:creationId xmlns:a16="http://schemas.microsoft.com/office/drawing/2014/main" id="{F41FBAC8-B008-47FE-BBEC-19D0050ACF12}"/>
              </a:ext>
            </a:extLst>
          </p:cNvPr>
          <p:cNvSpPr>
            <a:spLocks noGrp="1"/>
          </p:cNvSpPr>
          <p:nvPr>
            <p:ph idx="1"/>
          </p:nvPr>
        </p:nvSpPr>
        <p:spPr/>
        <p:txBody>
          <a:bodyPr/>
          <a:lstStyle/>
          <a:p>
            <a:r>
              <a:rPr lang="en-US" dirty="0"/>
              <a:t>Look at the sample reference list in the previous slide. </a:t>
            </a:r>
          </a:p>
          <a:p>
            <a:r>
              <a:rPr lang="en-US" sz="1800" dirty="0">
                <a:solidFill>
                  <a:srgbClr val="50A6B4"/>
                </a:solidFill>
              </a:rPr>
              <a:t>●</a:t>
            </a:r>
            <a:r>
              <a:rPr lang="en-US" dirty="0">
                <a:solidFill>
                  <a:srgbClr val="50A6B4"/>
                </a:solidFill>
              </a:rPr>
              <a:t> </a:t>
            </a:r>
            <a:r>
              <a:rPr lang="en-US" dirty="0"/>
              <a:t>The reference list is a list of entries. Each entry is a source that you cited in your paper.</a:t>
            </a:r>
          </a:p>
          <a:p>
            <a:r>
              <a:rPr lang="en-US" sz="1800" dirty="0">
                <a:solidFill>
                  <a:srgbClr val="50A6B4"/>
                </a:solidFill>
              </a:rPr>
              <a:t>●</a:t>
            </a:r>
            <a:r>
              <a:rPr lang="en-US" dirty="0">
                <a:solidFill>
                  <a:srgbClr val="50A6B4"/>
                </a:solidFill>
              </a:rPr>
              <a:t> </a:t>
            </a:r>
            <a:r>
              <a:rPr lang="en-US" dirty="0"/>
              <a:t>Notice that the first line of each entry is flush with the paper’s left margin. </a:t>
            </a:r>
          </a:p>
          <a:p>
            <a:r>
              <a:rPr lang="en-US" sz="1800" dirty="0">
                <a:solidFill>
                  <a:srgbClr val="50A6B4"/>
                </a:solidFill>
              </a:rPr>
              <a:t>●</a:t>
            </a:r>
            <a:r>
              <a:rPr lang="en-US" dirty="0">
                <a:solidFill>
                  <a:srgbClr val="50A6B4"/>
                </a:solidFill>
              </a:rPr>
              <a:t> </a:t>
            </a:r>
            <a:r>
              <a:rPr lang="en-US" dirty="0"/>
              <a:t>Notice that the other lines of each entry are indented. </a:t>
            </a:r>
          </a:p>
          <a:p>
            <a:r>
              <a:rPr lang="en-US" sz="1800" dirty="0">
                <a:solidFill>
                  <a:srgbClr val="50A6B4"/>
                </a:solidFill>
              </a:rPr>
              <a:t>●</a:t>
            </a:r>
            <a:r>
              <a:rPr lang="en-US" dirty="0">
                <a:solidFill>
                  <a:srgbClr val="50A6B4"/>
                </a:solidFill>
              </a:rPr>
              <a:t> </a:t>
            </a:r>
            <a:r>
              <a:rPr lang="en-US" dirty="0"/>
              <a:t>This indentation is called a </a:t>
            </a:r>
            <a:r>
              <a:rPr lang="en-US" b="1" dirty="0"/>
              <a:t>hanging indent</a:t>
            </a:r>
            <a:r>
              <a:rPr lang="en-US" dirty="0"/>
              <a:t>. </a:t>
            </a:r>
          </a:p>
          <a:p>
            <a:r>
              <a:rPr lang="en-US" sz="2800" b="1" dirty="0">
                <a:solidFill>
                  <a:srgbClr val="50A6B4"/>
                </a:solidFill>
              </a:rPr>
              <a:t>*</a:t>
            </a:r>
            <a:r>
              <a:rPr lang="en-US" dirty="0"/>
              <a:t>The next slide shows you how to format a hanging indent. </a:t>
            </a:r>
          </a:p>
        </p:txBody>
      </p:sp>
    </p:spTree>
    <p:extLst>
      <p:ext uri="{BB962C8B-B14F-4D97-AF65-F5344CB8AC3E}">
        <p14:creationId xmlns:p14="http://schemas.microsoft.com/office/powerpoint/2010/main" val="1755075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2DA3-1EEE-43DD-ABE1-524BF894D396}"/>
              </a:ext>
            </a:extLst>
          </p:cNvPr>
          <p:cNvSpPr>
            <a:spLocks noGrp="1"/>
          </p:cNvSpPr>
          <p:nvPr>
            <p:ph type="title"/>
          </p:nvPr>
        </p:nvSpPr>
        <p:spPr>
          <a:xfrm>
            <a:off x="657224" y="499533"/>
            <a:ext cx="10772775" cy="1186392"/>
          </a:xfrm>
        </p:spPr>
        <p:txBody>
          <a:bodyPr>
            <a:normAutofit/>
          </a:bodyPr>
          <a:lstStyle/>
          <a:p>
            <a:r>
              <a:rPr lang="en-US" sz="4400" dirty="0"/>
              <a:t>How to format a hanging indent</a:t>
            </a:r>
          </a:p>
        </p:txBody>
      </p:sp>
      <p:pic>
        <p:nvPicPr>
          <p:cNvPr id="5" name="Content Placeholder 4">
            <a:extLst>
              <a:ext uri="{FF2B5EF4-FFF2-40B4-BE49-F238E27FC236}">
                <a16:creationId xmlns:a16="http://schemas.microsoft.com/office/drawing/2014/main" id="{3FC15A73-D345-4B50-A009-8EF073DAF9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60393" y="2929786"/>
            <a:ext cx="6863152" cy="3650138"/>
          </a:xfrm>
        </p:spPr>
      </p:pic>
      <p:sp>
        <p:nvSpPr>
          <p:cNvPr id="6" name="TextBox 5">
            <a:extLst>
              <a:ext uri="{FF2B5EF4-FFF2-40B4-BE49-F238E27FC236}">
                <a16:creationId xmlns:a16="http://schemas.microsoft.com/office/drawing/2014/main" id="{CB3D6A45-4CC8-47E3-BAC9-10527008D137}"/>
              </a:ext>
            </a:extLst>
          </p:cNvPr>
          <p:cNvSpPr txBox="1"/>
          <p:nvPr/>
        </p:nvSpPr>
        <p:spPr>
          <a:xfrm>
            <a:off x="762001" y="1450500"/>
            <a:ext cx="4552208" cy="1661993"/>
          </a:xfrm>
          <a:prstGeom prst="rect">
            <a:avLst/>
          </a:prstGeom>
          <a:noFill/>
        </p:spPr>
        <p:txBody>
          <a:bodyPr wrap="none" rtlCol="0">
            <a:spAutoFit/>
          </a:bodyPr>
          <a:lstStyle/>
          <a:p>
            <a:r>
              <a:rPr lang="en-US" dirty="0">
                <a:solidFill>
                  <a:srgbClr val="50A6B4"/>
                </a:solidFill>
              </a:rPr>
              <a:t>● </a:t>
            </a:r>
            <a:r>
              <a:rPr lang="en-US" sz="1600" dirty="0"/>
              <a:t>Put your cursor on the line that you want to indent</a:t>
            </a:r>
            <a:endParaRPr lang="en-US" sz="1600" dirty="0">
              <a:solidFill>
                <a:srgbClr val="50A6B4"/>
              </a:solidFill>
            </a:endParaRPr>
          </a:p>
          <a:p>
            <a:r>
              <a:rPr lang="en-US" sz="1600" dirty="0">
                <a:solidFill>
                  <a:srgbClr val="50A6B4"/>
                </a:solidFill>
              </a:rPr>
              <a:t>● </a:t>
            </a:r>
            <a:r>
              <a:rPr lang="en-US" sz="1600" dirty="0"/>
              <a:t>Go to the </a:t>
            </a:r>
            <a:r>
              <a:rPr lang="en-US" sz="1600" u="sng" dirty="0"/>
              <a:t>Paragraph</a:t>
            </a:r>
            <a:r>
              <a:rPr lang="en-US" sz="1600" dirty="0"/>
              <a:t> section of your </a:t>
            </a:r>
            <a:r>
              <a:rPr lang="en-US" sz="1600" u="sng" dirty="0"/>
              <a:t>Home</a:t>
            </a:r>
            <a:r>
              <a:rPr lang="en-US" sz="1600" dirty="0"/>
              <a:t> page</a:t>
            </a:r>
          </a:p>
          <a:p>
            <a:r>
              <a:rPr lang="en-US" sz="1600" dirty="0">
                <a:solidFill>
                  <a:srgbClr val="50A6B4"/>
                </a:solidFill>
              </a:rPr>
              <a:t>● </a:t>
            </a:r>
            <a:r>
              <a:rPr lang="en-US" sz="1600" dirty="0"/>
              <a:t>Click to open the menu</a:t>
            </a:r>
          </a:p>
          <a:p>
            <a:r>
              <a:rPr lang="en-US" sz="1600" dirty="0">
                <a:solidFill>
                  <a:srgbClr val="50A6B4"/>
                </a:solidFill>
              </a:rPr>
              <a:t>● </a:t>
            </a:r>
            <a:r>
              <a:rPr lang="en-US" sz="1600" dirty="0"/>
              <a:t>Under </a:t>
            </a:r>
            <a:r>
              <a:rPr lang="en-US" sz="1600" u="sng" dirty="0"/>
              <a:t>Indentation</a:t>
            </a:r>
            <a:r>
              <a:rPr lang="en-US" sz="1600" dirty="0"/>
              <a:t>, find </a:t>
            </a:r>
            <a:r>
              <a:rPr lang="en-US" sz="1600" u="sng" dirty="0"/>
              <a:t>Special</a:t>
            </a:r>
            <a:endParaRPr lang="en-US" sz="1600" dirty="0"/>
          </a:p>
          <a:p>
            <a:r>
              <a:rPr lang="en-US" sz="1600" dirty="0">
                <a:solidFill>
                  <a:srgbClr val="50A6B4"/>
                </a:solidFill>
              </a:rPr>
              <a:t>● </a:t>
            </a:r>
            <a:r>
              <a:rPr lang="en-US" sz="1600" dirty="0"/>
              <a:t>Open the drop-down menu and choose </a:t>
            </a:r>
            <a:r>
              <a:rPr lang="en-US" sz="1600" u="sng" dirty="0"/>
              <a:t>Hanging</a:t>
            </a:r>
            <a:r>
              <a:rPr lang="en-US" dirty="0"/>
              <a:t> </a:t>
            </a:r>
          </a:p>
          <a:p>
            <a:r>
              <a:rPr lang="en-US" dirty="0"/>
              <a:t> </a:t>
            </a:r>
          </a:p>
        </p:txBody>
      </p:sp>
    </p:spTree>
    <p:extLst>
      <p:ext uri="{BB962C8B-B14F-4D97-AF65-F5344CB8AC3E}">
        <p14:creationId xmlns:p14="http://schemas.microsoft.com/office/powerpoint/2010/main" val="1456572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9A82-2FAE-416D-A927-D33308728E0E}"/>
              </a:ext>
            </a:extLst>
          </p:cNvPr>
          <p:cNvSpPr>
            <a:spLocks noGrp="1"/>
          </p:cNvSpPr>
          <p:nvPr>
            <p:ph type="title"/>
          </p:nvPr>
        </p:nvSpPr>
        <p:spPr>
          <a:xfrm>
            <a:off x="657224" y="499533"/>
            <a:ext cx="10772775" cy="1050661"/>
          </a:xfrm>
        </p:spPr>
        <p:txBody>
          <a:bodyPr>
            <a:normAutofit/>
          </a:bodyPr>
          <a:lstStyle/>
          <a:p>
            <a:r>
              <a:rPr lang="en-US" sz="4400" dirty="0"/>
              <a:t>Alphabetize your reference list</a:t>
            </a:r>
          </a:p>
        </p:txBody>
      </p:sp>
      <p:sp>
        <p:nvSpPr>
          <p:cNvPr id="3" name="Content Placeholder 2">
            <a:extLst>
              <a:ext uri="{FF2B5EF4-FFF2-40B4-BE49-F238E27FC236}">
                <a16:creationId xmlns:a16="http://schemas.microsoft.com/office/drawing/2014/main" id="{C862426B-B4BA-49A7-913E-946AA9E6859B}"/>
              </a:ext>
            </a:extLst>
          </p:cNvPr>
          <p:cNvSpPr>
            <a:spLocks noGrp="1"/>
          </p:cNvSpPr>
          <p:nvPr>
            <p:ph idx="1"/>
          </p:nvPr>
        </p:nvSpPr>
        <p:spPr>
          <a:xfrm>
            <a:off x="657224" y="1418750"/>
            <a:ext cx="10753725" cy="452913"/>
          </a:xfrm>
        </p:spPr>
        <p:txBody>
          <a:bodyPr>
            <a:normAutofit/>
          </a:bodyPr>
          <a:lstStyle/>
          <a:p>
            <a:pPr marL="0">
              <a:lnSpc>
                <a:spcPct val="100000"/>
              </a:lnSpc>
              <a:spcBef>
                <a:spcPts val="0"/>
              </a:spcBef>
            </a:pPr>
            <a:r>
              <a:rPr lang="en-US" sz="2200" b="1" dirty="0">
                <a:solidFill>
                  <a:srgbClr val="50A6B4"/>
                </a:solidFill>
              </a:rPr>
              <a:t>Alphabetize the entries on your reference list according to the last name of the first author.</a:t>
            </a:r>
            <a:endParaRPr lang="en-US" sz="2200" dirty="0">
              <a:solidFill>
                <a:srgbClr val="50A6B4"/>
              </a:solidFill>
            </a:endParaRPr>
          </a:p>
        </p:txBody>
      </p:sp>
      <p:pic>
        <p:nvPicPr>
          <p:cNvPr id="6" name="Content Placeholder 6">
            <a:extLst>
              <a:ext uri="{FF2B5EF4-FFF2-40B4-BE49-F238E27FC236}">
                <a16:creationId xmlns:a16="http://schemas.microsoft.com/office/drawing/2014/main" id="{65110BCF-C967-4B4D-AE80-D95213856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397" y="1989932"/>
            <a:ext cx="5034914" cy="4510881"/>
          </a:xfrm>
          <a:prstGeom prst="rect">
            <a:avLst/>
          </a:prstGeom>
          <a:ln>
            <a:solidFill>
              <a:schemeClr val="tx1"/>
            </a:solidFill>
          </a:ln>
        </p:spPr>
      </p:pic>
    </p:spTree>
    <p:extLst>
      <p:ext uri="{BB962C8B-B14F-4D97-AF65-F5344CB8AC3E}">
        <p14:creationId xmlns:p14="http://schemas.microsoft.com/office/powerpoint/2010/main" val="656816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9135-936E-44CE-8069-0A95585F8FF3}"/>
              </a:ext>
            </a:extLst>
          </p:cNvPr>
          <p:cNvSpPr>
            <a:spLocks noGrp="1"/>
          </p:cNvSpPr>
          <p:nvPr>
            <p:ph type="title"/>
          </p:nvPr>
        </p:nvSpPr>
        <p:spPr/>
        <p:txBody>
          <a:bodyPr>
            <a:normAutofit/>
          </a:bodyPr>
          <a:lstStyle/>
          <a:p>
            <a:r>
              <a:rPr lang="en-US" sz="4400" dirty="0"/>
              <a:t>Alphabetizing if a source has no author</a:t>
            </a:r>
          </a:p>
        </p:txBody>
      </p:sp>
      <p:sp>
        <p:nvSpPr>
          <p:cNvPr id="3" name="Content Placeholder 2">
            <a:extLst>
              <a:ext uri="{FF2B5EF4-FFF2-40B4-BE49-F238E27FC236}">
                <a16:creationId xmlns:a16="http://schemas.microsoft.com/office/drawing/2014/main" id="{11843F87-6F78-48C0-B363-6900E3AFE971}"/>
              </a:ext>
            </a:extLst>
          </p:cNvPr>
          <p:cNvSpPr>
            <a:spLocks noGrp="1"/>
          </p:cNvSpPr>
          <p:nvPr>
            <p:ph idx="1"/>
          </p:nvPr>
        </p:nvSpPr>
        <p:spPr>
          <a:xfrm>
            <a:off x="755237" y="5172075"/>
            <a:ext cx="10531888" cy="635794"/>
          </a:xfrm>
        </p:spPr>
        <p:txBody>
          <a:bodyPr/>
          <a:lstStyle/>
          <a:p>
            <a:endParaRPr lang="en-US" b="1" dirty="0"/>
          </a:p>
          <a:p>
            <a:r>
              <a:rPr lang="en-US" b="1" dirty="0"/>
              <a:t>*Note: </a:t>
            </a:r>
            <a:r>
              <a:rPr lang="en-US" b="1" i="1" dirty="0"/>
              <a:t>For this slide and the slides that follow, the instructions are included in the comments inserted on the pages.</a:t>
            </a:r>
            <a:endParaRPr lang="en-US" b="1" dirty="0"/>
          </a:p>
          <a:p>
            <a:endParaRPr lang="en-US" b="1" dirty="0"/>
          </a:p>
        </p:txBody>
      </p:sp>
      <p:pic>
        <p:nvPicPr>
          <p:cNvPr id="6" name="Picture 5">
            <a:extLst>
              <a:ext uri="{FF2B5EF4-FFF2-40B4-BE49-F238E27FC236}">
                <a16:creationId xmlns:a16="http://schemas.microsoft.com/office/drawing/2014/main" id="{0E4E1834-B5F6-4D43-86D0-635482FE0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 y="1733361"/>
            <a:ext cx="10027443" cy="3863084"/>
          </a:xfrm>
          <a:prstGeom prst="rect">
            <a:avLst/>
          </a:prstGeom>
          <a:ln>
            <a:solidFill>
              <a:schemeClr val="tx1"/>
            </a:solidFill>
          </a:ln>
        </p:spPr>
      </p:pic>
    </p:spTree>
    <p:extLst>
      <p:ext uri="{BB962C8B-B14F-4D97-AF65-F5344CB8AC3E}">
        <p14:creationId xmlns:p14="http://schemas.microsoft.com/office/powerpoint/2010/main" val="2795361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231D-71CA-426E-9FB3-091AFB86C13C}"/>
              </a:ext>
            </a:extLst>
          </p:cNvPr>
          <p:cNvSpPr>
            <a:spLocks noGrp="1"/>
          </p:cNvSpPr>
          <p:nvPr>
            <p:ph type="title"/>
          </p:nvPr>
        </p:nvSpPr>
        <p:spPr/>
        <p:txBody>
          <a:bodyPr>
            <a:normAutofit/>
          </a:bodyPr>
          <a:lstStyle/>
          <a:p>
            <a:r>
              <a:rPr lang="en-US" sz="3800" dirty="0"/>
              <a:t>Alphabetizing when 2 sources begin with the same letter</a:t>
            </a:r>
          </a:p>
        </p:txBody>
      </p:sp>
      <p:pic>
        <p:nvPicPr>
          <p:cNvPr id="4" name="Picture 3">
            <a:extLst>
              <a:ext uri="{FF2B5EF4-FFF2-40B4-BE49-F238E27FC236}">
                <a16:creationId xmlns:a16="http://schemas.microsoft.com/office/drawing/2014/main" id="{FDA1B31C-4DE4-449E-A659-5411F2FA4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2057537"/>
            <a:ext cx="10941844" cy="2999959"/>
          </a:xfrm>
          <a:prstGeom prst="rect">
            <a:avLst/>
          </a:prstGeom>
          <a:ln>
            <a:solidFill>
              <a:schemeClr val="tx1"/>
            </a:solidFill>
          </a:ln>
        </p:spPr>
      </p:pic>
    </p:spTree>
    <p:extLst>
      <p:ext uri="{BB962C8B-B14F-4D97-AF65-F5344CB8AC3E}">
        <p14:creationId xmlns:p14="http://schemas.microsoft.com/office/powerpoint/2010/main" val="2871064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40848-6CE0-437B-A86A-20EBC12C2DC9}"/>
              </a:ext>
            </a:extLst>
          </p:cNvPr>
          <p:cNvSpPr>
            <a:spLocks noGrp="1"/>
          </p:cNvSpPr>
          <p:nvPr>
            <p:ph type="title"/>
          </p:nvPr>
        </p:nvSpPr>
        <p:spPr>
          <a:xfrm>
            <a:off x="657225" y="499533"/>
            <a:ext cx="10651332" cy="1979348"/>
          </a:xfrm>
        </p:spPr>
        <p:txBody>
          <a:bodyPr/>
          <a:lstStyle/>
          <a:p>
            <a:r>
              <a:rPr lang="en-US" sz="3600" dirty="0"/>
              <a:t>How to format the author’s name and the date of publication </a:t>
            </a:r>
            <a:r>
              <a:rPr lang="en-US" sz="3600" dirty="0">
                <a:solidFill>
                  <a:srgbClr val="50A6B4"/>
                </a:solidFill>
              </a:rPr>
              <a:t>if the source has only </a:t>
            </a:r>
            <a:r>
              <a:rPr lang="en-US" sz="3600" u="sng" dirty="0">
                <a:solidFill>
                  <a:srgbClr val="50A6B4"/>
                </a:solidFill>
              </a:rPr>
              <a:t>one</a:t>
            </a:r>
            <a:r>
              <a:rPr lang="en-US" sz="3600" dirty="0">
                <a:solidFill>
                  <a:srgbClr val="50A6B4"/>
                </a:solidFill>
              </a:rPr>
              <a:t> author</a:t>
            </a:r>
            <a:br>
              <a:rPr lang="en-US" sz="3600" dirty="0">
                <a:solidFill>
                  <a:srgbClr val="50A6B4"/>
                </a:solidFill>
              </a:rPr>
            </a:br>
            <a:r>
              <a:rPr lang="en-US" sz="3600" dirty="0"/>
              <a:t> </a:t>
            </a:r>
            <a:br>
              <a:rPr lang="en-US" b="1" dirty="0"/>
            </a:br>
            <a:endParaRPr lang="en-US" dirty="0"/>
          </a:p>
        </p:txBody>
      </p:sp>
      <p:pic>
        <p:nvPicPr>
          <p:cNvPr id="4" name="Picture 3">
            <a:extLst>
              <a:ext uri="{FF2B5EF4-FFF2-40B4-BE49-F238E27FC236}">
                <a16:creationId xmlns:a16="http://schemas.microsoft.com/office/drawing/2014/main" id="{A5883720-421C-4F54-82E0-4E9FC8FF6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77" y="1914526"/>
            <a:ext cx="10521130" cy="3336130"/>
          </a:xfrm>
          <a:prstGeom prst="rect">
            <a:avLst/>
          </a:prstGeom>
          <a:ln>
            <a:solidFill>
              <a:schemeClr val="tx1"/>
            </a:solidFill>
          </a:ln>
        </p:spPr>
      </p:pic>
    </p:spTree>
    <p:extLst>
      <p:ext uri="{BB962C8B-B14F-4D97-AF65-F5344CB8AC3E}">
        <p14:creationId xmlns:p14="http://schemas.microsoft.com/office/powerpoint/2010/main" val="1404954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7A990-4B0C-4F65-A87D-31E98AFC3513}"/>
              </a:ext>
            </a:extLst>
          </p:cNvPr>
          <p:cNvSpPr>
            <a:spLocks noGrp="1"/>
          </p:cNvSpPr>
          <p:nvPr>
            <p:ph type="title"/>
          </p:nvPr>
        </p:nvSpPr>
        <p:spPr/>
        <p:txBody>
          <a:bodyPr>
            <a:normAutofit/>
          </a:bodyPr>
          <a:lstStyle/>
          <a:p>
            <a:r>
              <a:rPr lang="en-US" sz="3600" dirty="0"/>
              <a:t>How to format the authors’ names and the date of publication i</a:t>
            </a:r>
            <a:r>
              <a:rPr lang="en-US" sz="3600" dirty="0">
                <a:solidFill>
                  <a:srgbClr val="50A6B4"/>
                </a:solidFill>
              </a:rPr>
              <a:t>f the source has </a:t>
            </a:r>
            <a:r>
              <a:rPr lang="en-US" sz="3600" u="sng" dirty="0">
                <a:solidFill>
                  <a:srgbClr val="50A6B4"/>
                </a:solidFill>
              </a:rPr>
              <a:t>two</a:t>
            </a:r>
            <a:r>
              <a:rPr lang="en-US" sz="3600" dirty="0">
                <a:solidFill>
                  <a:srgbClr val="50A6B4"/>
                </a:solidFill>
              </a:rPr>
              <a:t> authors</a:t>
            </a:r>
            <a:br>
              <a:rPr lang="en-US" sz="3600" dirty="0">
                <a:solidFill>
                  <a:srgbClr val="50A6B4"/>
                </a:solidFill>
              </a:rPr>
            </a:br>
            <a:endParaRPr lang="en-US" sz="3600" dirty="0"/>
          </a:p>
        </p:txBody>
      </p:sp>
      <p:pic>
        <p:nvPicPr>
          <p:cNvPr id="6" name="Picture 5">
            <a:extLst>
              <a:ext uri="{FF2B5EF4-FFF2-40B4-BE49-F238E27FC236}">
                <a16:creationId xmlns:a16="http://schemas.microsoft.com/office/drawing/2014/main" id="{4D8F4078-67AA-42DC-ADBB-7A00DD788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9" y="2472107"/>
            <a:ext cx="9078562" cy="3711045"/>
          </a:xfrm>
          <a:prstGeom prst="rect">
            <a:avLst/>
          </a:prstGeom>
          <a:ln>
            <a:solidFill>
              <a:schemeClr val="tx1"/>
            </a:solidFill>
          </a:ln>
        </p:spPr>
      </p:pic>
    </p:spTree>
    <p:extLst>
      <p:ext uri="{BB962C8B-B14F-4D97-AF65-F5344CB8AC3E}">
        <p14:creationId xmlns:p14="http://schemas.microsoft.com/office/powerpoint/2010/main" val="2265104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E094-4CE0-4385-9D8F-2A019A000109}"/>
              </a:ext>
            </a:extLst>
          </p:cNvPr>
          <p:cNvSpPr>
            <a:spLocks noGrp="1"/>
          </p:cNvSpPr>
          <p:nvPr>
            <p:ph type="title"/>
          </p:nvPr>
        </p:nvSpPr>
        <p:spPr/>
        <p:txBody>
          <a:bodyPr>
            <a:normAutofit/>
          </a:bodyPr>
          <a:lstStyle/>
          <a:p>
            <a:r>
              <a:rPr lang="en-US" sz="3600" dirty="0"/>
              <a:t>How to format the authors’ names and the date of publication </a:t>
            </a:r>
            <a:r>
              <a:rPr lang="en-US" sz="3600" dirty="0">
                <a:solidFill>
                  <a:srgbClr val="50A6B4"/>
                </a:solidFill>
              </a:rPr>
              <a:t>if the source has </a:t>
            </a:r>
            <a:r>
              <a:rPr lang="en-US" sz="3600" u="sng" dirty="0">
                <a:solidFill>
                  <a:srgbClr val="50A6B4"/>
                </a:solidFill>
              </a:rPr>
              <a:t>more than two </a:t>
            </a:r>
            <a:r>
              <a:rPr lang="en-US" sz="3600" dirty="0">
                <a:solidFill>
                  <a:srgbClr val="50A6B4"/>
                </a:solidFill>
              </a:rPr>
              <a:t>authors</a:t>
            </a:r>
            <a:br>
              <a:rPr lang="en-US" sz="3600" dirty="0">
                <a:solidFill>
                  <a:srgbClr val="50A6B4"/>
                </a:solidFill>
              </a:rPr>
            </a:br>
            <a:endParaRPr lang="en-US" sz="3600" dirty="0"/>
          </a:p>
        </p:txBody>
      </p:sp>
      <p:pic>
        <p:nvPicPr>
          <p:cNvPr id="4" name="Picture 3">
            <a:extLst>
              <a:ext uri="{FF2B5EF4-FFF2-40B4-BE49-F238E27FC236}">
                <a16:creationId xmlns:a16="http://schemas.microsoft.com/office/drawing/2014/main" id="{06BE1782-7E4D-4F0E-84DD-69ADE1BF7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2014117"/>
            <a:ext cx="11113294" cy="3007374"/>
          </a:xfrm>
          <a:prstGeom prst="rect">
            <a:avLst/>
          </a:prstGeom>
          <a:ln>
            <a:solidFill>
              <a:schemeClr val="tx1"/>
            </a:solidFill>
          </a:ln>
        </p:spPr>
      </p:pic>
    </p:spTree>
    <p:extLst>
      <p:ext uri="{BB962C8B-B14F-4D97-AF65-F5344CB8AC3E}">
        <p14:creationId xmlns:p14="http://schemas.microsoft.com/office/powerpoint/2010/main" val="714673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942D-DE19-473B-9119-8E67A814DA0F}"/>
              </a:ext>
            </a:extLst>
          </p:cNvPr>
          <p:cNvSpPr>
            <a:spLocks noGrp="1"/>
          </p:cNvSpPr>
          <p:nvPr>
            <p:ph type="title"/>
          </p:nvPr>
        </p:nvSpPr>
        <p:spPr/>
        <p:txBody>
          <a:bodyPr>
            <a:normAutofit/>
          </a:bodyPr>
          <a:lstStyle/>
          <a:p>
            <a:r>
              <a:rPr lang="en-US" sz="4400" dirty="0"/>
              <a:t>Group authors</a:t>
            </a:r>
          </a:p>
        </p:txBody>
      </p:sp>
      <p:sp>
        <p:nvSpPr>
          <p:cNvPr id="3" name="Content Placeholder 2">
            <a:extLst>
              <a:ext uri="{FF2B5EF4-FFF2-40B4-BE49-F238E27FC236}">
                <a16:creationId xmlns:a16="http://schemas.microsoft.com/office/drawing/2014/main" id="{BC5A9F70-CF83-4D81-9A0A-8F27AAE59446}"/>
              </a:ext>
            </a:extLst>
          </p:cNvPr>
          <p:cNvSpPr>
            <a:spLocks noGrp="1"/>
          </p:cNvSpPr>
          <p:nvPr>
            <p:ph idx="1"/>
          </p:nvPr>
        </p:nvSpPr>
        <p:spPr/>
        <p:txBody>
          <a:bodyPr/>
          <a:lstStyle/>
          <a:p>
            <a:r>
              <a:rPr lang="en-US" sz="2600" b="1" dirty="0">
                <a:solidFill>
                  <a:schemeClr val="accent1">
                    <a:lumMod val="75000"/>
                  </a:schemeClr>
                </a:solidFill>
              </a:rPr>
              <a:t>What is a group author? </a:t>
            </a:r>
          </a:p>
          <a:p>
            <a:r>
              <a:rPr lang="en-US" sz="2200" dirty="0"/>
              <a:t>Nonprofit organizations and government agencies often act as the authors of material that they make available to the public. That information may appear on the organization’s or agency’s website. Or it may appear in pamphlets, books, or other publications. </a:t>
            </a:r>
          </a:p>
          <a:p>
            <a:r>
              <a:rPr lang="en-US" sz="2600" b="1" dirty="0">
                <a:solidFill>
                  <a:schemeClr val="accent1">
                    <a:lumMod val="75000"/>
                  </a:schemeClr>
                </a:solidFill>
              </a:rPr>
              <a:t>How do I know if my source was written by a group author? </a:t>
            </a:r>
          </a:p>
          <a:p>
            <a:r>
              <a:rPr lang="en-US" sz="2200" dirty="0"/>
              <a:t>Check the source to see if any individual authors are listed anywhere. If you don’t see individual authors’ names, then treat the organization or agency as a group author. </a:t>
            </a:r>
          </a:p>
          <a:p>
            <a:endParaRPr lang="en-US" sz="2200" dirty="0"/>
          </a:p>
          <a:p>
            <a:r>
              <a:rPr lang="en-US" sz="2800" b="1" dirty="0">
                <a:solidFill>
                  <a:schemeClr val="accent1">
                    <a:lumMod val="75000"/>
                  </a:schemeClr>
                </a:solidFill>
              </a:rPr>
              <a:t>*</a:t>
            </a:r>
            <a:r>
              <a:rPr lang="en-US" sz="2200" b="1" i="1" dirty="0"/>
              <a:t>See the next slide for an example of a source with a group author. </a:t>
            </a:r>
            <a:endParaRPr lang="en-US" sz="2200" b="1" dirty="0"/>
          </a:p>
          <a:p>
            <a:endParaRPr lang="en-US" dirty="0"/>
          </a:p>
        </p:txBody>
      </p:sp>
    </p:spTree>
    <p:extLst>
      <p:ext uri="{BB962C8B-B14F-4D97-AF65-F5344CB8AC3E}">
        <p14:creationId xmlns:p14="http://schemas.microsoft.com/office/powerpoint/2010/main" val="265460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5A1C-23F8-425C-925D-C7933B0A4FAB}"/>
              </a:ext>
            </a:extLst>
          </p:cNvPr>
          <p:cNvSpPr>
            <a:spLocks noGrp="1"/>
          </p:cNvSpPr>
          <p:nvPr>
            <p:ph type="title"/>
          </p:nvPr>
        </p:nvSpPr>
        <p:spPr/>
        <p:txBody>
          <a:bodyPr>
            <a:normAutofit/>
          </a:bodyPr>
          <a:lstStyle/>
          <a:p>
            <a:pPr algn="ctr"/>
            <a:r>
              <a:rPr lang="en-US" sz="4800" dirty="0"/>
              <a:t>Part 1: The Title Page:</a:t>
            </a:r>
            <a:br>
              <a:rPr lang="en-US" sz="4800" dirty="0"/>
            </a:br>
            <a:r>
              <a:rPr lang="en-US" sz="4400" dirty="0"/>
              <a:t>What should the title page include?</a:t>
            </a:r>
          </a:p>
        </p:txBody>
      </p:sp>
      <p:sp>
        <p:nvSpPr>
          <p:cNvPr id="3" name="Content Placeholder 2">
            <a:extLst>
              <a:ext uri="{FF2B5EF4-FFF2-40B4-BE49-F238E27FC236}">
                <a16:creationId xmlns:a16="http://schemas.microsoft.com/office/drawing/2014/main" id="{A6A0323F-B7DB-40C5-98C7-34EDC14DC617}"/>
              </a:ext>
            </a:extLst>
          </p:cNvPr>
          <p:cNvSpPr>
            <a:spLocks noGrp="1"/>
          </p:cNvSpPr>
          <p:nvPr>
            <p:ph idx="1"/>
          </p:nvPr>
        </p:nvSpPr>
        <p:spPr/>
        <p:txBody>
          <a:bodyPr/>
          <a:lstStyle/>
          <a:p>
            <a:pPr marL="0" indent="0">
              <a:buNone/>
            </a:pPr>
            <a:r>
              <a:rPr lang="en-US" sz="2200" dirty="0"/>
              <a:t>For papers assigned by a professor for a class, the title page should include these elements:</a:t>
            </a:r>
          </a:p>
          <a:p>
            <a:r>
              <a:rPr lang="en-US" sz="1800" dirty="0">
                <a:solidFill>
                  <a:srgbClr val="50A6B4"/>
                </a:solidFill>
              </a:rPr>
              <a:t>●</a:t>
            </a:r>
            <a:r>
              <a:rPr lang="en-US" sz="1800" dirty="0"/>
              <a:t> </a:t>
            </a:r>
            <a:r>
              <a:rPr lang="en-US" sz="2300" dirty="0">
                <a:solidFill>
                  <a:schemeClr val="tx1"/>
                </a:solidFill>
              </a:rPr>
              <a:t>Page number inserted in top right-hand corner</a:t>
            </a:r>
            <a:endParaRPr lang="en-US" sz="2300" dirty="0"/>
          </a:p>
          <a:p>
            <a:r>
              <a:rPr lang="en-US" sz="1800" dirty="0">
                <a:solidFill>
                  <a:srgbClr val="50A6B4"/>
                </a:solidFill>
              </a:rPr>
              <a:t>●</a:t>
            </a:r>
            <a:r>
              <a:rPr lang="en-US" sz="2300" dirty="0"/>
              <a:t> Paper’s title</a:t>
            </a:r>
          </a:p>
          <a:p>
            <a:r>
              <a:rPr lang="en-US" sz="1800" dirty="0">
                <a:solidFill>
                  <a:srgbClr val="50A6B4"/>
                </a:solidFill>
              </a:rPr>
              <a:t>●</a:t>
            </a:r>
            <a:r>
              <a:rPr lang="en-US" sz="2300" dirty="0"/>
              <a:t> Author’s byline (i.e., your name)</a:t>
            </a:r>
          </a:p>
          <a:p>
            <a:r>
              <a:rPr lang="en-US" sz="1800" dirty="0">
                <a:solidFill>
                  <a:srgbClr val="50A6B4"/>
                </a:solidFill>
              </a:rPr>
              <a:t>●</a:t>
            </a:r>
            <a:r>
              <a:rPr lang="en-US" sz="2300" dirty="0"/>
              <a:t> Author’s affiliation: department for which you are writing the paper, and the university</a:t>
            </a:r>
          </a:p>
          <a:p>
            <a:r>
              <a:rPr lang="en-US" sz="1800" dirty="0">
                <a:solidFill>
                  <a:srgbClr val="50A6B4"/>
                </a:solidFill>
              </a:rPr>
              <a:t>●</a:t>
            </a:r>
            <a:r>
              <a:rPr lang="en-US" sz="2300" dirty="0"/>
              <a:t> Course number and name </a:t>
            </a:r>
          </a:p>
          <a:p>
            <a:r>
              <a:rPr lang="en-US" sz="1800" dirty="0">
                <a:solidFill>
                  <a:srgbClr val="50A6B4"/>
                </a:solidFill>
              </a:rPr>
              <a:t>● </a:t>
            </a:r>
            <a:r>
              <a:rPr lang="en-US" sz="2300" dirty="0"/>
              <a:t>Instructor’s name</a:t>
            </a:r>
          </a:p>
          <a:p>
            <a:r>
              <a:rPr lang="en-US" sz="1800" dirty="0">
                <a:solidFill>
                  <a:srgbClr val="50A6B4"/>
                </a:solidFill>
              </a:rPr>
              <a:t>●</a:t>
            </a:r>
            <a:r>
              <a:rPr lang="en-US" sz="2300" dirty="0"/>
              <a:t> Due date of the paper</a:t>
            </a:r>
          </a:p>
          <a:p>
            <a:r>
              <a:rPr lang="en-US" sz="3200" dirty="0">
                <a:solidFill>
                  <a:srgbClr val="50A6B4"/>
                </a:solidFill>
              </a:rPr>
              <a:t>*</a:t>
            </a:r>
            <a:r>
              <a:rPr lang="en-US" b="1" i="1" dirty="0"/>
              <a:t> </a:t>
            </a:r>
            <a:r>
              <a:rPr lang="en-US" i="1" u="sng" dirty="0"/>
              <a:t>NOTE</a:t>
            </a:r>
            <a:r>
              <a:rPr lang="en-US" i="1" dirty="0"/>
              <a:t>: See slide 6 for a sample title page. See slide 7 for formatting instructions. </a:t>
            </a:r>
          </a:p>
        </p:txBody>
      </p:sp>
    </p:spTree>
    <p:extLst>
      <p:ext uri="{BB962C8B-B14F-4D97-AF65-F5344CB8AC3E}">
        <p14:creationId xmlns:p14="http://schemas.microsoft.com/office/powerpoint/2010/main" val="5514196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99CE-70B5-464D-884C-211EB9D36740}"/>
              </a:ext>
            </a:extLst>
          </p:cNvPr>
          <p:cNvSpPr>
            <a:spLocks noGrp="1"/>
          </p:cNvSpPr>
          <p:nvPr>
            <p:ph type="title"/>
          </p:nvPr>
        </p:nvSpPr>
        <p:spPr/>
        <p:txBody>
          <a:bodyPr>
            <a:normAutofit/>
          </a:bodyPr>
          <a:lstStyle/>
          <a:p>
            <a:r>
              <a:rPr lang="en-US" sz="4400" dirty="0"/>
              <a:t>Group authors, continued</a:t>
            </a:r>
          </a:p>
        </p:txBody>
      </p:sp>
      <p:pic>
        <p:nvPicPr>
          <p:cNvPr id="5" name="Content Placeholder 4">
            <a:extLst>
              <a:ext uri="{FF2B5EF4-FFF2-40B4-BE49-F238E27FC236}">
                <a16:creationId xmlns:a16="http://schemas.microsoft.com/office/drawing/2014/main" id="{AE485267-F97C-4C06-929A-2602C5010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4" y="2060875"/>
            <a:ext cx="10753725" cy="2736249"/>
          </a:xfrm>
          <a:ln>
            <a:solidFill>
              <a:schemeClr val="tx1"/>
            </a:solidFill>
          </a:ln>
        </p:spPr>
      </p:pic>
      <p:sp>
        <p:nvSpPr>
          <p:cNvPr id="7" name="TextBox 6">
            <a:extLst>
              <a:ext uri="{FF2B5EF4-FFF2-40B4-BE49-F238E27FC236}">
                <a16:creationId xmlns:a16="http://schemas.microsoft.com/office/drawing/2014/main" id="{503F0E81-9D89-4091-9658-5A7D7620A441}"/>
              </a:ext>
            </a:extLst>
          </p:cNvPr>
          <p:cNvSpPr txBox="1"/>
          <p:nvPr/>
        </p:nvSpPr>
        <p:spPr>
          <a:xfrm>
            <a:off x="1010412" y="4959003"/>
            <a:ext cx="6076188" cy="800219"/>
          </a:xfrm>
          <a:prstGeom prst="rect">
            <a:avLst/>
          </a:prstGeom>
          <a:noFill/>
        </p:spPr>
        <p:txBody>
          <a:bodyPr wrap="square" rtlCol="0">
            <a:spAutoFit/>
          </a:bodyPr>
          <a:lstStyle/>
          <a:p>
            <a:r>
              <a:rPr lang="en-US" sz="2800" dirty="0">
                <a:solidFill>
                  <a:schemeClr val="accent1">
                    <a:lumMod val="75000"/>
                  </a:schemeClr>
                </a:solidFill>
              </a:rPr>
              <a:t>*</a:t>
            </a:r>
            <a:r>
              <a:rPr lang="en-US" sz="2400" b="1" i="1" dirty="0"/>
              <a:t>See the next slide for additional instructions.  </a:t>
            </a:r>
          </a:p>
          <a:p>
            <a:endParaRPr lang="en-US" dirty="0"/>
          </a:p>
        </p:txBody>
      </p:sp>
    </p:spTree>
    <p:extLst>
      <p:ext uri="{BB962C8B-B14F-4D97-AF65-F5344CB8AC3E}">
        <p14:creationId xmlns:p14="http://schemas.microsoft.com/office/powerpoint/2010/main" val="12107117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EAAF-6092-44EE-84CF-0F46CDA82000}"/>
              </a:ext>
            </a:extLst>
          </p:cNvPr>
          <p:cNvSpPr>
            <a:spLocks noGrp="1"/>
          </p:cNvSpPr>
          <p:nvPr>
            <p:ph type="title"/>
          </p:nvPr>
        </p:nvSpPr>
        <p:spPr/>
        <p:txBody>
          <a:bodyPr>
            <a:normAutofit/>
          </a:bodyPr>
          <a:lstStyle/>
          <a:p>
            <a:r>
              <a:rPr lang="en-US" sz="4400" dirty="0"/>
              <a:t>Groups as authors, continued: </a:t>
            </a:r>
            <a:br>
              <a:rPr lang="en-US" sz="4400" dirty="0"/>
            </a:br>
            <a:r>
              <a:rPr lang="en-US" sz="4400" dirty="0"/>
              <a:t>Additional information to include</a:t>
            </a:r>
          </a:p>
        </p:txBody>
      </p:sp>
      <p:pic>
        <p:nvPicPr>
          <p:cNvPr id="5" name="Content Placeholder 4">
            <a:extLst>
              <a:ext uri="{FF2B5EF4-FFF2-40B4-BE49-F238E27FC236}">
                <a16:creationId xmlns:a16="http://schemas.microsoft.com/office/drawing/2014/main" id="{03F5601E-928E-435A-850D-4A3F8C6718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2518032"/>
            <a:ext cx="10753725" cy="2753799"/>
          </a:xfrm>
          <a:ln>
            <a:solidFill>
              <a:schemeClr val="tx1"/>
            </a:solidFill>
          </a:ln>
        </p:spPr>
      </p:pic>
    </p:spTree>
    <p:extLst>
      <p:ext uri="{BB962C8B-B14F-4D97-AF65-F5344CB8AC3E}">
        <p14:creationId xmlns:p14="http://schemas.microsoft.com/office/powerpoint/2010/main" val="2251640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5A66-AACF-49A7-AC1A-4ECDE15D5950}"/>
              </a:ext>
            </a:extLst>
          </p:cNvPr>
          <p:cNvSpPr>
            <a:spLocks noGrp="1"/>
          </p:cNvSpPr>
          <p:nvPr>
            <p:ph type="title"/>
          </p:nvPr>
        </p:nvSpPr>
        <p:spPr/>
        <p:txBody>
          <a:bodyPr>
            <a:normAutofit/>
          </a:bodyPr>
          <a:lstStyle/>
          <a:p>
            <a:r>
              <a:rPr lang="en-US" sz="3600" dirty="0"/>
              <a:t>How to format the title of an article in a scholarly journal</a:t>
            </a:r>
          </a:p>
        </p:txBody>
      </p:sp>
      <p:pic>
        <p:nvPicPr>
          <p:cNvPr id="4" name="Picture 3">
            <a:extLst>
              <a:ext uri="{FF2B5EF4-FFF2-40B4-BE49-F238E27FC236}">
                <a16:creationId xmlns:a16="http://schemas.microsoft.com/office/drawing/2014/main" id="{D958D421-53FA-4271-B30E-D2D1D12B7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926351"/>
            <a:ext cx="10825001" cy="3074273"/>
          </a:xfrm>
          <a:prstGeom prst="rect">
            <a:avLst/>
          </a:prstGeom>
          <a:ln>
            <a:solidFill>
              <a:schemeClr val="tx1"/>
            </a:solidFill>
          </a:ln>
        </p:spPr>
      </p:pic>
    </p:spTree>
    <p:extLst>
      <p:ext uri="{BB962C8B-B14F-4D97-AF65-F5344CB8AC3E}">
        <p14:creationId xmlns:p14="http://schemas.microsoft.com/office/powerpoint/2010/main" val="1734854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0EFC-260A-4F0A-BF06-37D9F7C536F6}"/>
              </a:ext>
            </a:extLst>
          </p:cNvPr>
          <p:cNvSpPr>
            <a:spLocks noGrp="1"/>
          </p:cNvSpPr>
          <p:nvPr>
            <p:ph type="title"/>
          </p:nvPr>
        </p:nvSpPr>
        <p:spPr/>
        <p:txBody>
          <a:bodyPr>
            <a:normAutofit fontScale="90000"/>
          </a:bodyPr>
          <a:lstStyle/>
          <a:p>
            <a:r>
              <a:rPr lang="en-US" sz="4400" dirty="0"/>
              <a:t>How to format the title of a scholarly journal</a:t>
            </a:r>
            <a:br>
              <a:rPr lang="en-US" dirty="0"/>
            </a:br>
            <a:endParaRPr lang="en-US" dirty="0"/>
          </a:p>
        </p:txBody>
      </p:sp>
      <p:pic>
        <p:nvPicPr>
          <p:cNvPr id="7" name="Content Placeholder 6">
            <a:extLst>
              <a:ext uri="{FF2B5EF4-FFF2-40B4-BE49-F238E27FC236}">
                <a16:creationId xmlns:a16="http://schemas.microsoft.com/office/drawing/2014/main" id="{27303982-E827-4675-9A5A-B7021BDEB6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2643946"/>
            <a:ext cx="10753725" cy="2501970"/>
          </a:xfrm>
          <a:ln>
            <a:solidFill>
              <a:schemeClr val="tx1"/>
            </a:solidFill>
          </a:ln>
        </p:spPr>
      </p:pic>
    </p:spTree>
    <p:extLst>
      <p:ext uri="{BB962C8B-B14F-4D97-AF65-F5344CB8AC3E}">
        <p14:creationId xmlns:p14="http://schemas.microsoft.com/office/powerpoint/2010/main" val="1099030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F0DB-3DF4-49BC-9435-03BC845401DB}"/>
              </a:ext>
            </a:extLst>
          </p:cNvPr>
          <p:cNvSpPr>
            <a:spLocks noGrp="1"/>
          </p:cNvSpPr>
          <p:nvPr>
            <p:ph type="title"/>
          </p:nvPr>
        </p:nvSpPr>
        <p:spPr/>
        <p:txBody>
          <a:bodyPr>
            <a:normAutofit fontScale="90000"/>
          </a:bodyPr>
          <a:lstStyle/>
          <a:p>
            <a:r>
              <a:rPr lang="en-US" sz="3800" dirty="0"/>
              <a:t>How to format the volume, issue, and page numbers of a journal</a:t>
            </a:r>
            <a:br>
              <a:rPr lang="en-US" sz="3600" dirty="0"/>
            </a:br>
            <a:endParaRPr lang="en-US" sz="3600" dirty="0"/>
          </a:p>
        </p:txBody>
      </p:sp>
      <p:pic>
        <p:nvPicPr>
          <p:cNvPr id="7" name="Content Placeholder 6">
            <a:extLst>
              <a:ext uri="{FF2B5EF4-FFF2-40B4-BE49-F238E27FC236}">
                <a16:creationId xmlns:a16="http://schemas.microsoft.com/office/drawing/2014/main" id="{CB0D2038-09D2-4232-81DC-1669C4A5D7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2301160"/>
            <a:ext cx="10753725" cy="3187542"/>
          </a:xfrm>
          <a:ln>
            <a:solidFill>
              <a:schemeClr val="tx1"/>
            </a:solidFill>
          </a:ln>
        </p:spPr>
      </p:pic>
    </p:spTree>
    <p:extLst>
      <p:ext uri="{BB962C8B-B14F-4D97-AF65-F5344CB8AC3E}">
        <p14:creationId xmlns:p14="http://schemas.microsoft.com/office/powerpoint/2010/main" val="1868681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170A-E298-4DAF-9FA5-1179E4AF0532}"/>
              </a:ext>
            </a:extLst>
          </p:cNvPr>
          <p:cNvSpPr>
            <a:spLocks noGrp="1"/>
          </p:cNvSpPr>
          <p:nvPr>
            <p:ph type="title"/>
          </p:nvPr>
        </p:nvSpPr>
        <p:spPr>
          <a:xfrm>
            <a:off x="456057" y="682413"/>
            <a:ext cx="5917311" cy="963507"/>
          </a:xfrm>
        </p:spPr>
        <p:txBody>
          <a:bodyPr/>
          <a:lstStyle/>
          <a:p>
            <a:r>
              <a:rPr lang="en-US" sz="4400" dirty="0"/>
              <a:t>The digital object identifier (doi)</a:t>
            </a:r>
            <a:br>
              <a:rPr lang="en-US" sz="4400" b="1" dirty="0"/>
            </a:br>
            <a:br>
              <a:rPr lang="en-US" sz="1000" b="1" dirty="0"/>
            </a:br>
            <a:endParaRPr lang="en-US" dirty="0"/>
          </a:p>
        </p:txBody>
      </p:sp>
      <p:sp>
        <p:nvSpPr>
          <p:cNvPr id="3" name="Content Placeholder 2">
            <a:extLst>
              <a:ext uri="{FF2B5EF4-FFF2-40B4-BE49-F238E27FC236}">
                <a16:creationId xmlns:a16="http://schemas.microsoft.com/office/drawing/2014/main" id="{D3A8B931-86EA-4D4D-B2E2-7CDD43F3398E}"/>
              </a:ext>
            </a:extLst>
          </p:cNvPr>
          <p:cNvSpPr>
            <a:spLocks noGrp="1"/>
          </p:cNvSpPr>
          <p:nvPr>
            <p:ph idx="1"/>
          </p:nvPr>
        </p:nvSpPr>
        <p:spPr>
          <a:xfrm>
            <a:off x="629792" y="1545083"/>
            <a:ext cx="4783455" cy="4200736"/>
          </a:xfrm>
        </p:spPr>
        <p:txBody>
          <a:bodyPr/>
          <a:lstStyle/>
          <a:p>
            <a:r>
              <a:rPr lang="en-US" sz="2600" dirty="0">
                <a:solidFill>
                  <a:schemeClr val="accent1">
                    <a:lumMod val="75000"/>
                  </a:schemeClr>
                </a:solidFill>
              </a:rPr>
              <a:t>What is a doi? </a:t>
            </a:r>
          </a:p>
          <a:p>
            <a:r>
              <a:rPr lang="en-US" sz="2300" dirty="0"/>
              <a:t>The letters doi stand for Digital Object Identifier. Many articles from online databases have a doi.</a:t>
            </a:r>
          </a:p>
          <a:p>
            <a:r>
              <a:rPr lang="en-US" sz="2600" dirty="0">
                <a:solidFill>
                  <a:schemeClr val="accent1">
                    <a:lumMod val="75000"/>
                  </a:schemeClr>
                </a:solidFill>
              </a:rPr>
              <a:t>Where do I find the doi? </a:t>
            </a:r>
          </a:p>
          <a:p>
            <a:r>
              <a:rPr lang="en-US" sz="2300" dirty="0"/>
              <a:t>The doi often appears at the bottom of the article’s pages, as indicated by the </a:t>
            </a:r>
            <a:r>
              <a:rPr lang="en-US" sz="2300" b="1" u="sng" dirty="0"/>
              <a:t>arrow</a:t>
            </a:r>
            <a:r>
              <a:rPr lang="en-US" sz="2300" dirty="0"/>
              <a:t> in the photo image shown at the right. </a:t>
            </a:r>
          </a:p>
          <a:p>
            <a:r>
              <a:rPr lang="en-US" sz="2800" b="1" dirty="0">
                <a:solidFill>
                  <a:schemeClr val="accent1">
                    <a:lumMod val="75000"/>
                  </a:schemeClr>
                </a:solidFill>
              </a:rPr>
              <a:t>*</a:t>
            </a:r>
            <a:r>
              <a:rPr lang="en-US" b="1" i="1" dirty="0"/>
              <a:t>See the next slide for instructions on how to include the doi in your reference list. </a:t>
            </a:r>
            <a:endParaRPr lang="en-US" b="1" dirty="0"/>
          </a:p>
        </p:txBody>
      </p:sp>
      <p:pic>
        <p:nvPicPr>
          <p:cNvPr id="5" name="Picture 4">
            <a:extLst>
              <a:ext uri="{FF2B5EF4-FFF2-40B4-BE49-F238E27FC236}">
                <a16:creationId xmlns:a16="http://schemas.microsoft.com/office/drawing/2014/main" id="{9F7E0E84-05EE-42D0-8291-39E99BE78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556" y="0"/>
            <a:ext cx="4528439" cy="6858000"/>
          </a:xfrm>
          <a:prstGeom prst="rect">
            <a:avLst/>
          </a:prstGeom>
          <a:ln>
            <a:solidFill>
              <a:schemeClr val="tx1"/>
            </a:solidFill>
          </a:ln>
        </p:spPr>
      </p:pic>
    </p:spTree>
    <p:extLst>
      <p:ext uri="{BB962C8B-B14F-4D97-AF65-F5344CB8AC3E}">
        <p14:creationId xmlns:p14="http://schemas.microsoft.com/office/powerpoint/2010/main" val="662952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C613-7554-49B7-B011-DC31AA0132F8}"/>
              </a:ext>
            </a:extLst>
          </p:cNvPr>
          <p:cNvSpPr>
            <a:spLocks noGrp="1"/>
          </p:cNvSpPr>
          <p:nvPr>
            <p:ph type="title"/>
          </p:nvPr>
        </p:nvSpPr>
        <p:spPr/>
        <p:txBody>
          <a:bodyPr>
            <a:normAutofit/>
          </a:bodyPr>
          <a:lstStyle/>
          <a:p>
            <a:r>
              <a:rPr lang="en-US" sz="4400" dirty="0"/>
              <a:t>How to include the doi in your reference entry</a:t>
            </a:r>
          </a:p>
        </p:txBody>
      </p:sp>
      <p:pic>
        <p:nvPicPr>
          <p:cNvPr id="7" name="Content Placeholder 6">
            <a:extLst>
              <a:ext uri="{FF2B5EF4-FFF2-40B4-BE49-F238E27FC236}">
                <a16:creationId xmlns:a16="http://schemas.microsoft.com/office/drawing/2014/main" id="{9B955521-3397-499C-A038-0288D2682D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48" y="2157731"/>
            <a:ext cx="10753725" cy="1565286"/>
          </a:xfrm>
          <a:ln>
            <a:solidFill>
              <a:schemeClr val="tx1"/>
            </a:solidFill>
          </a:ln>
        </p:spPr>
      </p:pic>
    </p:spTree>
    <p:extLst>
      <p:ext uri="{BB962C8B-B14F-4D97-AF65-F5344CB8AC3E}">
        <p14:creationId xmlns:p14="http://schemas.microsoft.com/office/powerpoint/2010/main" val="3700651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7F1C-EBA5-4F6F-8578-3B538A24A399}"/>
              </a:ext>
            </a:extLst>
          </p:cNvPr>
          <p:cNvSpPr>
            <a:spLocks noGrp="1"/>
          </p:cNvSpPr>
          <p:nvPr>
            <p:ph type="title"/>
          </p:nvPr>
        </p:nvSpPr>
        <p:spPr/>
        <p:txBody>
          <a:bodyPr>
            <a:normAutofit/>
          </a:bodyPr>
          <a:lstStyle/>
          <a:p>
            <a:r>
              <a:rPr lang="en-US" sz="4400" dirty="0"/>
              <a:t>When a source provides no publication date</a:t>
            </a:r>
          </a:p>
        </p:txBody>
      </p:sp>
      <p:pic>
        <p:nvPicPr>
          <p:cNvPr id="4" name="Content Placeholder 4">
            <a:extLst>
              <a:ext uri="{FF2B5EF4-FFF2-40B4-BE49-F238E27FC236}">
                <a16:creationId xmlns:a16="http://schemas.microsoft.com/office/drawing/2014/main" id="{5D3CFDAC-0F58-4EE7-B128-04404DEEB5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275" y="2661316"/>
            <a:ext cx="10753725" cy="2467230"/>
          </a:xfrm>
          <a:ln>
            <a:solidFill>
              <a:schemeClr val="tx1"/>
            </a:solidFill>
          </a:ln>
        </p:spPr>
      </p:pic>
    </p:spTree>
    <p:extLst>
      <p:ext uri="{BB962C8B-B14F-4D97-AF65-F5344CB8AC3E}">
        <p14:creationId xmlns:p14="http://schemas.microsoft.com/office/powerpoint/2010/main" val="3362651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2F1E-D43C-4503-8637-80A969C7F94A}"/>
              </a:ext>
            </a:extLst>
          </p:cNvPr>
          <p:cNvSpPr>
            <a:spLocks noGrp="1"/>
          </p:cNvSpPr>
          <p:nvPr>
            <p:ph type="title"/>
          </p:nvPr>
        </p:nvSpPr>
        <p:spPr/>
        <p:txBody>
          <a:bodyPr>
            <a:normAutofit/>
          </a:bodyPr>
          <a:lstStyle/>
          <a:p>
            <a:r>
              <a:rPr lang="en-US" sz="4400" dirty="0"/>
              <a:t>How to format the entry for a book</a:t>
            </a:r>
          </a:p>
        </p:txBody>
      </p:sp>
      <p:sp>
        <p:nvSpPr>
          <p:cNvPr id="7" name="Content Placeholder 6">
            <a:extLst>
              <a:ext uri="{FF2B5EF4-FFF2-40B4-BE49-F238E27FC236}">
                <a16:creationId xmlns:a16="http://schemas.microsoft.com/office/drawing/2014/main" id="{0DCB6EA6-888B-45D3-B233-9959BC7A78B5}"/>
              </a:ext>
            </a:extLst>
          </p:cNvPr>
          <p:cNvSpPr>
            <a:spLocks noGrp="1"/>
          </p:cNvSpPr>
          <p:nvPr>
            <p:ph idx="1"/>
          </p:nvPr>
        </p:nvSpPr>
        <p:spPr>
          <a:xfrm>
            <a:off x="676656" y="1707356"/>
            <a:ext cx="10753725" cy="4070509"/>
          </a:xfrm>
        </p:spPr>
        <p:txBody>
          <a:bodyPr/>
          <a:lstStyle/>
          <a:p>
            <a:r>
              <a:rPr lang="en-US" dirty="0">
                <a:solidFill>
                  <a:srgbClr val="50A6B4"/>
                </a:solidFill>
              </a:rPr>
              <a:t>The author and date:</a:t>
            </a:r>
          </a:p>
          <a:p>
            <a:endParaRPr lang="en-US" dirty="0"/>
          </a:p>
        </p:txBody>
      </p:sp>
      <p:sp>
        <p:nvSpPr>
          <p:cNvPr id="5" name="TextBox 4">
            <a:extLst>
              <a:ext uri="{FF2B5EF4-FFF2-40B4-BE49-F238E27FC236}">
                <a16:creationId xmlns:a16="http://schemas.microsoft.com/office/drawing/2014/main" id="{2192A297-5128-4DBD-B457-7B1CE295548B}"/>
              </a:ext>
            </a:extLst>
          </p:cNvPr>
          <p:cNvSpPr txBox="1"/>
          <p:nvPr/>
        </p:nvSpPr>
        <p:spPr>
          <a:xfrm>
            <a:off x="761619" y="4138863"/>
            <a:ext cx="3757375" cy="461665"/>
          </a:xfrm>
          <a:prstGeom prst="rect">
            <a:avLst/>
          </a:prstGeom>
          <a:noFill/>
        </p:spPr>
        <p:txBody>
          <a:bodyPr wrap="none" rtlCol="0">
            <a:spAutoFit/>
          </a:bodyPr>
          <a:lstStyle/>
          <a:p>
            <a:r>
              <a:rPr lang="en-US" sz="2400" dirty="0">
                <a:solidFill>
                  <a:srgbClr val="50A6B4"/>
                </a:solidFill>
              </a:rPr>
              <a:t>The publication information: </a:t>
            </a:r>
          </a:p>
        </p:txBody>
      </p:sp>
      <p:pic>
        <p:nvPicPr>
          <p:cNvPr id="16" name="Picture 15">
            <a:extLst>
              <a:ext uri="{FF2B5EF4-FFF2-40B4-BE49-F238E27FC236}">
                <a16:creationId xmlns:a16="http://schemas.microsoft.com/office/drawing/2014/main" id="{B365C1F8-728F-48E7-A0A3-7B1CFF26E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98" y="2157731"/>
            <a:ext cx="11671802" cy="1929063"/>
          </a:xfrm>
          <a:prstGeom prst="rect">
            <a:avLst/>
          </a:prstGeom>
          <a:ln>
            <a:solidFill>
              <a:schemeClr val="tx1"/>
            </a:solidFill>
          </a:ln>
        </p:spPr>
      </p:pic>
      <p:pic>
        <p:nvPicPr>
          <p:cNvPr id="18" name="Picture 17">
            <a:extLst>
              <a:ext uri="{FF2B5EF4-FFF2-40B4-BE49-F238E27FC236}">
                <a16:creationId xmlns:a16="http://schemas.microsoft.com/office/drawing/2014/main" id="{1DBA97CD-6D69-4A76-A1E7-C8745497A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78" y="4600528"/>
            <a:ext cx="11619413" cy="2407568"/>
          </a:xfrm>
          <a:prstGeom prst="rect">
            <a:avLst/>
          </a:prstGeom>
          <a:ln>
            <a:solidFill>
              <a:schemeClr val="tx1"/>
            </a:solidFill>
          </a:ln>
        </p:spPr>
      </p:pic>
    </p:spTree>
    <p:extLst>
      <p:ext uri="{BB962C8B-B14F-4D97-AF65-F5344CB8AC3E}">
        <p14:creationId xmlns:p14="http://schemas.microsoft.com/office/powerpoint/2010/main" val="3642121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06A0-50AF-4BD3-98D1-378071CF032A}"/>
              </a:ext>
            </a:extLst>
          </p:cNvPr>
          <p:cNvSpPr>
            <a:spLocks noGrp="1"/>
          </p:cNvSpPr>
          <p:nvPr>
            <p:ph type="title"/>
          </p:nvPr>
        </p:nvSpPr>
        <p:spPr/>
        <p:txBody>
          <a:bodyPr>
            <a:normAutofit/>
          </a:bodyPr>
          <a:lstStyle/>
          <a:p>
            <a:r>
              <a:rPr lang="en-US" sz="4200" dirty="0"/>
              <a:t>How to format the entry for a book with an edition</a:t>
            </a:r>
          </a:p>
        </p:txBody>
      </p:sp>
      <p:pic>
        <p:nvPicPr>
          <p:cNvPr id="4" name="Picture 3">
            <a:extLst>
              <a:ext uri="{FF2B5EF4-FFF2-40B4-BE49-F238E27FC236}">
                <a16:creationId xmlns:a16="http://schemas.microsoft.com/office/drawing/2014/main" id="{502C41F8-77E1-4B23-ABA5-54FF6FD36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1760127"/>
            <a:ext cx="10227468" cy="4067744"/>
          </a:xfrm>
          <a:prstGeom prst="rect">
            <a:avLst/>
          </a:prstGeom>
          <a:ln>
            <a:solidFill>
              <a:schemeClr val="tx1"/>
            </a:solidFill>
          </a:ln>
        </p:spPr>
      </p:pic>
    </p:spTree>
    <p:extLst>
      <p:ext uri="{BB962C8B-B14F-4D97-AF65-F5344CB8AC3E}">
        <p14:creationId xmlns:p14="http://schemas.microsoft.com/office/powerpoint/2010/main" val="4167728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C56B-52A6-47CA-8E3E-F45E66D390B4}"/>
              </a:ext>
            </a:extLst>
          </p:cNvPr>
          <p:cNvSpPr>
            <a:spLocks noGrp="1"/>
          </p:cNvSpPr>
          <p:nvPr>
            <p:ph type="title"/>
          </p:nvPr>
        </p:nvSpPr>
        <p:spPr>
          <a:xfrm>
            <a:off x="6493669" y="499533"/>
            <a:ext cx="4936330" cy="1658198"/>
          </a:xfrm>
        </p:spPr>
        <p:txBody>
          <a:bodyPr>
            <a:normAutofit/>
          </a:bodyPr>
          <a:lstStyle/>
          <a:p>
            <a:br>
              <a:rPr lang="en-US" sz="5000" dirty="0"/>
            </a:br>
            <a:br>
              <a:rPr lang="en-US" sz="5000" dirty="0"/>
            </a:br>
            <a:r>
              <a:rPr lang="en-US" sz="5000" dirty="0"/>
              <a:t>Sample Title Page </a:t>
            </a:r>
          </a:p>
        </p:txBody>
      </p:sp>
      <p:sp>
        <p:nvSpPr>
          <p:cNvPr id="3" name="Content Placeholder 2">
            <a:extLst>
              <a:ext uri="{FF2B5EF4-FFF2-40B4-BE49-F238E27FC236}">
                <a16:creationId xmlns:a16="http://schemas.microsoft.com/office/drawing/2014/main" id="{25DA2748-6DA9-48AC-8C2B-CC1D14127122}"/>
              </a:ext>
            </a:extLst>
          </p:cNvPr>
          <p:cNvSpPr>
            <a:spLocks noGrp="1"/>
          </p:cNvSpPr>
          <p:nvPr>
            <p:ph idx="1"/>
          </p:nvPr>
        </p:nvSpPr>
        <p:spPr>
          <a:xfrm>
            <a:off x="7203471" y="2107406"/>
            <a:ext cx="3516725" cy="3899059"/>
          </a:xfrm>
        </p:spPr>
        <p:txBody>
          <a:bodyPr/>
          <a:lstStyle/>
          <a:p>
            <a:endParaRPr lang="en-US" dirty="0"/>
          </a:p>
          <a:p>
            <a:endParaRPr lang="en-US" dirty="0"/>
          </a:p>
          <a:p>
            <a:endParaRPr lang="en-US" dirty="0"/>
          </a:p>
          <a:p>
            <a:endParaRPr lang="en-US" dirty="0"/>
          </a:p>
          <a:p>
            <a:endParaRPr lang="en-US" dirty="0"/>
          </a:p>
          <a:p>
            <a:endParaRPr lang="en-US" dirty="0"/>
          </a:p>
          <a:p>
            <a:r>
              <a:rPr lang="en-US" sz="2800" b="1" dirty="0">
                <a:solidFill>
                  <a:srgbClr val="50A6B4"/>
                </a:solidFill>
              </a:rPr>
              <a:t>*</a:t>
            </a:r>
            <a:r>
              <a:rPr lang="en-US" sz="2800" i="1" dirty="0">
                <a:solidFill>
                  <a:schemeClr val="tx1"/>
                </a:solidFill>
              </a:rPr>
              <a:t>See t</a:t>
            </a:r>
            <a:r>
              <a:rPr lang="en-US" i="1" dirty="0"/>
              <a:t>he next slide for a title page that includes detailed instructions. </a:t>
            </a:r>
          </a:p>
        </p:txBody>
      </p:sp>
      <p:pic>
        <p:nvPicPr>
          <p:cNvPr id="6" name="Picture 5">
            <a:extLst>
              <a:ext uri="{FF2B5EF4-FFF2-40B4-BE49-F238E27FC236}">
                <a16:creationId xmlns:a16="http://schemas.microsoft.com/office/drawing/2014/main" id="{5E7C0A1A-48D6-448B-8C1C-01CBC578D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074" y="1207294"/>
            <a:ext cx="5542508" cy="4799171"/>
          </a:xfrm>
          <a:prstGeom prst="rect">
            <a:avLst/>
          </a:prstGeom>
          <a:ln>
            <a:solidFill>
              <a:schemeClr val="tx1"/>
            </a:solidFill>
          </a:ln>
        </p:spPr>
      </p:pic>
    </p:spTree>
    <p:extLst>
      <p:ext uri="{BB962C8B-B14F-4D97-AF65-F5344CB8AC3E}">
        <p14:creationId xmlns:p14="http://schemas.microsoft.com/office/powerpoint/2010/main" val="26868971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9406-BE9D-4A0C-9E71-8F2182DFF539}"/>
              </a:ext>
            </a:extLst>
          </p:cNvPr>
          <p:cNvSpPr>
            <a:spLocks noGrp="1"/>
          </p:cNvSpPr>
          <p:nvPr>
            <p:ph type="title"/>
          </p:nvPr>
        </p:nvSpPr>
        <p:spPr/>
        <p:txBody>
          <a:bodyPr>
            <a:normAutofit/>
          </a:bodyPr>
          <a:lstStyle/>
          <a:p>
            <a:r>
              <a:rPr lang="en-US" sz="3600" dirty="0"/>
              <a:t>How to format an article or chapter from a book with an editor</a:t>
            </a:r>
          </a:p>
        </p:txBody>
      </p:sp>
      <p:sp>
        <p:nvSpPr>
          <p:cNvPr id="6" name="TextBox 5">
            <a:extLst>
              <a:ext uri="{FF2B5EF4-FFF2-40B4-BE49-F238E27FC236}">
                <a16:creationId xmlns:a16="http://schemas.microsoft.com/office/drawing/2014/main" id="{F30BBDBB-DDDA-46E8-A583-E00328261015}"/>
              </a:ext>
            </a:extLst>
          </p:cNvPr>
          <p:cNvSpPr txBox="1"/>
          <p:nvPr/>
        </p:nvSpPr>
        <p:spPr>
          <a:xfrm>
            <a:off x="1035268" y="5297213"/>
            <a:ext cx="7814441" cy="523220"/>
          </a:xfrm>
          <a:prstGeom prst="rect">
            <a:avLst/>
          </a:prstGeom>
          <a:noFill/>
        </p:spPr>
        <p:txBody>
          <a:bodyPr wrap="square" rtlCol="0">
            <a:spAutoFit/>
          </a:bodyPr>
          <a:lstStyle/>
          <a:p>
            <a:r>
              <a:rPr lang="en-US" sz="2800" b="1" i="1" dirty="0">
                <a:solidFill>
                  <a:srgbClr val="50A6B4"/>
                </a:solidFill>
              </a:rPr>
              <a:t>*</a:t>
            </a:r>
            <a:r>
              <a:rPr lang="en-US" sz="2400" i="1" dirty="0"/>
              <a:t> </a:t>
            </a:r>
            <a:r>
              <a:rPr lang="en-US" sz="2400" b="1" i="1" dirty="0"/>
              <a:t>See the next slide for additional instructions. </a:t>
            </a:r>
          </a:p>
        </p:txBody>
      </p:sp>
      <p:pic>
        <p:nvPicPr>
          <p:cNvPr id="4" name="Picture 3">
            <a:extLst>
              <a:ext uri="{FF2B5EF4-FFF2-40B4-BE49-F238E27FC236}">
                <a16:creationId xmlns:a16="http://schemas.microsoft.com/office/drawing/2014/main" id="{0E827926-2023-4E9A-9ED6-13DCAFE56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68" y="1891463"/>
            <a:ext cx="10841831" cy="2255866"/>
          </a:xfrm>
          <a:prstGeom prst="rect">
            <a:avLst/>
          </a:prstGeom>
          <a:ln>
            <a:solidFill>
              <a:schemeClr val="tx1"/>
            </a:solidFill>
          </a:ln>
        </p:spPr>
      </p:pic>
    </p:spTree>
    <p:extLst>
      <p:ext uri="{BB962C8B-B14F-4D97-AF65-F5344CB8AC3E}">
        <p14:creationId xmlns:p14="http://schemas.microsoft.com/office/powerpoint/2010/main" val="1625076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3F1D-80FE-4791-9263-1BDEBD12035C}"/>
              </a:ext>
            </a:extLst>
          </p:cNvPr>
          <p:cNvSpPr>
            <a:spLocks noGrp="1"/>
          </p:cNvSpPr>
          <p:nvPr>
            <p:ph type="title"/>
          </p:nvPr>
        </p:nvSpPr>
        <p:spPr/>
        <p:txBody>
          <a:bodyPr>
            <a:normAutofit/>
          </a:bodyPr>
          <a:lstStyle/>
          <a:p>
            <a:r>
              <a:rPr lang="en-US" sz="3000" dirty="0"/>
              <a:t>How to format an article or chapter from a book with an editor, continued</a:t>
            </a:r>
          </a:p>
        </p:txBody>
      </p:sp>
      <p:pic>
        <p:nvPicPr>
          <p:cNvPr id="4" name="Picture 3">
            <a:extLst>
              <a:ext uri="{FF2B5EF4-FFF2-40B4-BE49-F238E27FC236}">
                <a16:creationId xmlns:a16="http://schemas.microsoft.com/office/drawing/2014/main" id="{1F898081-EFEA-451A-B806-59AFA66A6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749129"/>
            <a:ext cx="9770269" cy="3840087"/>
          </a:xfrm>
          <a:prstGeom prst="rect">
            <a:avLst/>
          </a:prstGeom>
          <a:ln>
            <a:solidFill>
              <a:schemeClr val="tx1"/>
            </a:solidFill>
          </a:ln>
        </p:spPr>
      </p:pic>
    </p:spTree>
    <p:extLst>
      <p:ext uri="{BB962C8B-B14F-4D97-AF65-F5344CB8AC3E}">
        <p14:creationId xmlns:p14="http://schemas.microsoft.com/office/powerpoint/2010/main" val="3747251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63DB-4F2E-4F52-A507-A3F6209ED979}"/>
              </a:ext>
            </a:extLst>
          </p:cNvPr>
          <p:cNvSpPr>
            <a:spLocks noGrp="1"/>
          </p:cNvSpPr>
          <p:nvPr>
            <p:ph type="title"/>
          </p:nvPr>
        </p:nvSpPr>
        <p:spPr/>
        <p:txBody>
          <a:bodyPr>
            <a:normAutofit/>
          </a:bodyPr>
          <a:lstStyle/>
          <a:p>
            <a:r>
              <a:rPr lang="en-US" sz="4400" dirty="0"/>
              <a:t>How to format the entry for a website</a:t>
            </a:r>
          </a:p>
        </p:txBody>
      </p:sp>
      <p:sp>
        <p:nvSpPr>
          <p:cNvPr id="3" name="Content Placeholder 2">
            <a:extLst>
              <a:ext uri="{FF2B5EF4-FFF2-40B4-BE49-F238E27FC236}">
                <a16:creationId xmlns:a16="http://schemas.microsoft.com/office/drawing/2014/main" id="{DF45A46D-0D5E-4560-8F38-F5A7A2D4240A}"/>
              </a:ext>
            </a:extLst>
          </p:cNvPr>
          <p:cNvSpPr>
            <a:spLocks noGrp="1"/>
          </p:cNvSpPr>
          <p:nvPr>
            <p:ph idx="1"/>
          </p:nvPr>
        </p:nvSpPr>
        <p:spPr>
          <a:xfrm>
            <a:off x="676274" y="1718786"/>
            <a:ext cx="10753725" cy="3766185"/>
          </a:xfrm>
        </p:spPr>
        <p:txBody>
          <a:bodyPr/>
          <a:lstStyle/>
          <a:p>
            <a:pPr marL="0" indent="0">
              <a:buNone/>
            </a:pPr>
            <a:r>
              <a:rPr lang="en-US" sz="2000" dirty="0">
                <a:solidFill>
                  <a:srgbClr val="50A6B4"/>
                </a:solidFill>
              </a:rPr>
              <a:t>●  </a:t>
            </a:r>
            <a:r>
              <a:rPr lang="en-US" sz="2000" dirty="0"/>
              <a:t>If the page on the website has an author or authors, then use their name(s). </a:t>
            </a:r>
          </a:p>
          <a:p>
            <a:pPr marL="0" indent="0">
              <a:buNone/>
            </a:pPr>
            <a:r>
              <a:rPr lang="en-US" sz="2000" dirty="0">
                <a:solidFill>
                  <a:srgbClr val="50A6B4"/>
                </a:solidFill>
              </a:rPr>
              <a:t>● </a:t>
            </a:r>
            <a:r>
              <a:rPr lang="en-US" sz="2000" dirty="0"/>
              <a:t>For a page from an organization’s website without individual authors, use the name of the organization as the author.</a:t>
            </a:r>
          </a:p>
          <a:p>
            <a:pPr marL="0" indent="0">
              <a:buNone/>
            </a:pPr>
            <a:r>
              <a:rPr lang="en-US" sz="2000" dirty="0">
                <a:solidFill>
                  <a:srgbClr val="50A6B4"/>
                </a:solidFill>
              </a:rPr>
              <a:t>● </a:t>
            </a:r>
            <a:r>
              <a:rPr lang="en-US" sz="2000" dirty="0"/>
              <a:t>Include a specific date if the webpage provides one. Otherwise, use n.d. for no date. </a:t>
            </a:r>
          </a:p>
          <a:p>
            <a:pPr marL="0" indent="0">
              <a:buNone/>
            </a:pPr>
            <a:r>
              <a:rPr lang="en-US" sz="2000" dirty="0">
                <a:solidFill>
                  <a:srgbClr val="50A6B4"/>
                </a:solidFill>
              </a:rPr>
              <a:t>● </a:t>
            </a:r>
            <a:r>
              <a:rPr lang="en-US" sz="2000" dirty="0"/>
              <a:t>Italicize the title of the webpage. Capitalize the first letter of the first word of the title. Use lower case letters for articles (a, an, the) and for prepositions (such as: to, from, about). Capitalize any proper nouns (such as African American, United States, Mexican).</a:t>
            </a:r>
          </a:p>
          <a:p>
            <a:pPr marL="0" indent="0">
              <a:buNone/>
            </a:pPr>
            <a:r>
              <a:rPr lang="en-US" sz="2000" dirty="0">
                <a:solidFill>
                  <a:srgbClr val="50A6B4"/>
                </a:solidFill>
              </a:rPr>
              <a:t>● </a:t>
            </a:r>
            <a:r>
              <a:rPr lang="en-US" sz="2000" dirty="0"/>
              <a:t>For a page from an organization’s website, the author of the webpage and the site name are the same. For this reason, omit the site name from the source element to avoid repetition.</a:t>
            </a:r>
          </a:p>
          <a:p>
            <a:pPr marL="0" indent="0">
              <a:buNone/>
            </a:pPr>
            <a:r>
              <a:rPr lang="en-US" sz="2000" dirty="0">
                <a:solidFill>
                  <a:srgbClr val="50A6B4"/>
                </a:solidFill>
              </a:rPr>
              <a:t>● </a:t>
            </a:r>
            <a:r>
              <a:rPr lang="en-US" sz="2000" dirty="0"/>
              <a:t>Use the words “Retrieved from” when contents of a webpage are designed to change over time but are not archived. Also include a retrieval date in the reference.</a:t>
            </a:r>
          </a:p>
          <a:p>
            <a:pPr marL="0" indent="0">
              <a:buNone/>
            </a:pPr>
            <a:r>
              <a:rPr lang="en-US" sz="2000" dirty="0">
                <a:solidFill>
                  <a:srgbClr val="50A6B4"/>
                </a:solidFill>
              </a:rPr>
              <a:t>● </a:t>
            </a:r>
            <a:r>
              <a:rPr lang="en-US" sz="2000" dirty="0"/>
              <a:t>End the reference with the URL. Do </a:t>
            </a:r>
            <a:r>
              <a:rPr lang="en-US" sz="2000" b="1" u="sng" dirty="0"/>
              <a:t>not</a:t>
            </a:r>
            <a:r>
              <a:rPr lang="en-US" sz="2000" dirty="0"/>
              <a:t> put a period after the URL. </a:t>
            </a:r>
          </a:p>
          <a:p>
            <a:r>
              <a:rPr lang="en-US" sz="2800" dirty="0">
                <a:solidFill>
                  <a:srgbClr val="50A6B4"/>
                </a:solidFill>
              </a:rPr>
              <a:t>*</a:t>
            </a:r>
            <a:r>
              <a:rPr lang="en-US" sz="2200" i="1" dirty="0"/>
              <a:t>See the next 3 slides for examples with detailed instructions.</a:t>
            </a:r>
          </a:p>
          <a:p>
            <a:endParaRPr lang="en-US" dirty="0"/>
          </a:p>
        </p:txBody>
      </p:sp>
    </p:spTree>
    <p:extLst>
      <p:ext uri="{BB962C8B-B14F-4D97-AF65-F5344CB8AC3E}">
        <p14:creationId xmlns:p14="http://schemas.microsoft.com/office/powerpoint/2010/main" val="3859919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4A7F-BDFF-480C-BEB4-8CA043A1DF05}"/>
              </a:ext>
            </a:extLst>
          </p:cNvPr>
          <p:cNvSpPr>
            <a:spLocks noGrp="1"/>
          </p:cNvSpPr>
          <p:nvPr>
            <p:ph type="title"/>
          </p:nvPr>
        </p:nvSpPr>
        <p:spPr/>
        <p:txBody>
          <a:bodyPr>
            <a:normAutofit/>
          </a:bodyPr>
          <a:lstStyle/>
          <a:p>
            <a:r>
              <a:rPr lang="en-US" sz="3800" dirty="0"/>
              <a:t>Example of the format for a webpage with a group author</a:t>
            </a:r>
            <a:br>
              <a:rPr lang="en-US" sz="3800" dirty="0"/>
            </a:br>
            <a:br>
              <a:rPr lang="en-US" sz="2000" dirty="0">
                <a:solidFill>
                  <a:schemeClr val="tx1"/>
                </a:solidFill>
                <a:latin typeface="+mn-lt"/>
              </a:rPr>
            </a:br>
            <a:r>
              <a:rPr lang="en-US" sz="2000" b="1" dirty="0">
                <a:solidFill>
                  <a:schemeClr val="tx1"/>
                </a:solidFill>
                <a:latin typeface="+mn-lt"/>
              </a:rPr>
              <a:t>See slide 31 for a discussion of groups as authors.</a:t>
            </a:r>
            <a:endParaRPr lang="en-US" sz="2000" dirty="0">
              <a:solidFill>
                <a:schemeClr val="tx1"/>
              </a:solidFill>
              <a:latin typeface="+mn-lt"/>
            </a:endParaRPr>
          </a:p>
        </p:txBody>
      </p:sp>
      <p:pic>
        <p:nvPicPr>
          <p:cNvPr id="5" name="Content Placeholder 4">
            <a:extLst>
              <a:ext uri="{FF2B5EF4-FFF2-40B4-BE49-F238E27FC236}">
                <a16:creationId xmlns:a16="http://schemas.microsoft.com/office/drawing/2014/main" id="{89384107-FB75-47F5-967F-42B84A7A1E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877" y="2011363"/>
            <a:ext cx="9490520" cy="3767137"/>
          </a:xfrm>
          <a:ln>
            <a:solidFill>
              <a:schemeClr val="tx1"/>
            </a:solidFill>
          </a:ln>
        </p:spPr>
      </p:pic>
    </p:spTree>
    <p:extLst>
      <p:ext uri="{BB962C8B-B14F-4D97-AF65-F5344CB8AC3E}">
        <p14:creationId xmlns:p14="http://schemas.microsoft.com/office/powerpoint/2010/main" val="1620386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E293-AA3B-42AC-A9BD-9644959F7A26}"/>
              </a:ext>
            </a:extLst>
          </p:cNvPr>
          <p:cNvSpPr>
            <a:spLocks noGrp="1"/>
          </p:cNvSpPr>
          <p:nvPr>
            <p:ph type="title"/>
          </p:nvPr>
        </p:nvSpPr>
        <p:spPr/>
        <p:txBody>
          <a:bodyPr>
            <a:normAutofit/>
          </a:bodyPr>
          <a:lstStyle/>
          <a:p>
            <a:r>
              <a:rPr lang="en-US" sz="3600" dirty="0"/>
              <a:t>Example of the format for a webpage with an individual author</a:t>
            </a:r>
          </a:p>
        </p:txBody>
      </p:sp>
      <p:pic>
        <p:nvPicPr>
          <p:cNvPr id="5" name="Content Placeholder 4">
            <a:extLst>
              <a:ext uri="{FF2B5EF4-FFF2-40B4-BE49-F238E27FC236}">
                <a16:creationId xmlns:a16="http://schemas.microsoft.com/office/drawing/2014/main" id="{71A75728-2FE8-4CAE-936C-19A0E4B39F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4938" y="2011363"/>
            <a:ext cx="8136398" cy="3767137"/>
          </a:xfrm>
          <a:ln>
            <a:solidFill>
              <a:schemeClr val="tx1"/>
            </a:solidFill>
          </a:ln>
        </p:spPr>
      </p:pic>
    </p:spTree>
    <p:extLst>
      <p:ext uri="{BB962C8B-B14F-4D97-AF65-F5344CB8AC3E}">
        <p14:creationId xmlns:p14="http://schemas.microsoft.com/office/powerpoint/2010/main" val="4151984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F100-6A91-4FD0-A494-29CC0B5C1754}"/>
              </a:ext>
            </a:extLst>
          </p:cNvPr>
          <p:cNvSpPr>
            <a:spLocks noGrp="1"/>
          </p:cNvSpPr>
          <p:nvPr>
            <p:ph type="title"/>
          </p:nvPr>
        </p:nvSpPr>
        <p:spPr/>
        <p:txBody>
          <a:bodyPr>
            <a:normAutofit/>
          </a:bodyPr>
          <a:lstStyle/>
          <a:p>
            <a:r>
              <a:rPr lang="en-US" sz="3400" dirty="0"/>
              <a:t>Example of the format for a webpage that requires a retrieval date</a:t>
            </a:r>
          </a:p>
        </p:txBody>
      </p:sp>
      <p:sp>
        <p:nvSpPr>
          <p:cNvPr id="3" name="Content Placeholder 2">
            <a:extLst>
              <a:ext uri="{FF2B5EF4-FFF2-40B4-BE49-F238E27FC236}">
                <a16:creationId xmlns:a16="http://schemas.microsoft.com/office/drawing/2014/main" id="{A019A61E-47CD-48CE-A8F3-6D42C567AB12}"/>
              </a:ext>
            </a:extLst>
          </p:cNvPr>
          <p:cNvSpPr>
            <a:spLocks noGrp="1"/>
          </p:cNvSpPr>
          <p:nvPr>
            <p:ph idx="1"/>
          </p:nvPr>
        </p:nvSpPr>
        <p:spPr>
          <a:xfrm>
            <a:off x="719137" y="1625918"/>
            <a:ext cx="10753725" cy="3766185"/>
          </a:xfrm>
        </p:spPr>
        <p:txBody>
          <a:bodyPr/>
          <a:lstStyle/>
          <a:p>
            <a:r>
              <a:rPr lang="en-US" sz="1700" dirty="0"/>
              <a:t>Use the words “Retrieved from” only when the contents of a webpage are designed to change over time but are not archived. Also include a retrieval date. Use the formatting rules provided in the comments in the example below.</a:t>
            </a:r>
          </a:p>
          <a:p>
            <a:r>
              <a:rPr lang="en-US" sz="1700" dirty="0"/>
              <a:t>In this example, the data is taken from the United States Census Bureau. The Bureau tracks population numbers, and so that data is designed to change over time. </a:t>
            </a:r>
          </a:p>
          <a:p>
            <a:endParaRPr lang="en-US" dirty="0"/>
          </a:p>
        </p:txBody>
      </p:sp>
      <p:pic>
        <p:nvPicPr>
          <p:cNvPr id="5" name="Picture 4">
            <a:extLst>
              <a:ext uri="{FF2B5EF4-FFF2-40B4-BE49-F238E27FC236}">
                <a16:creationId xmlns:a16="http://schemas.microsoft.com/office/drawing/2014/main" id="{F0B158C3-4963-4F53-8E4F-A108EF482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57" y="2898353"/>
            <a:ext cx="11106150" cy="2586267"/>
          </a:xfrm>
          <a:prstGeom prst="rect">
            <a:avLst/>
          </a:prstGeom>
          <a:ln>
            <a:solidFill>
              <a:schemeClr val="tx1"/>
            </a:solidFill>
          </a:ln>
        </p:spPr>
      </p:pic>
    </p:spTree>
    <p:extLst>
      <p:ext uri="{BB962C8B-B14F-4D97-AF65-F5344CB8AC3E}">
        <p14:creationId xmlns:p14="http://schemas.microsoft.com/office/powerpoint/2010/main" val="16765426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4AC01-BDC0-43C6-8322-7CAC8C73E1F5}"/>
              </a:ext>
            </a:extLst>
          </p:cNvPr>
          <p:cNvSpPr>
            <a:spLocks noGrp="1"/>
          </p:cNvSpPr>
          <p:nvPr>
            <p:ph type="title"/>
          </p:nvPr>
        </p:nvSpPr>
        <p:spPr/>
        <p:txBody>
          <a:bodyPr>
            <a:normAutofit/>
          </a:bodyPr>
          <a:lstStyle/>
          <a:p>
            <a:r>
              <a:rPr lang="en-US" sz="4400" dirty="0"/>
              <a:t>How to format the entry for a government report</a:t>
            </a:r>
          </a:p>
        </p:txBody>
      </p:sp>
      <p:sp>
        <p:nvSpPr>
          <p:cNvPr id="3" name="Content Placeholder 2">
            <a:extLst>
              <a:ext uri="{FF2B5EF4-FFF2-40B4-BE49-F238E27FC236}">
                <a16:creationId xmlns:a16="http://schemas.microsoft.com/office/drawing/2014/main" id="{4015B58C-9B12-4EFD-B8E0-3B51D92E60D2}"/>
              </a:ext>
            </a:extLst>
          </p:cNvPr>
          <p:cNvSpPr>
            <a:spLocks noGrp="1"/>
          </p:cNvSpPr>
          <p:nvPr>
            <p:ph idx="1"/>
          </p:nvPr>
        </p:nvSpPr>
        <p:spPr/>
        <p:txBody>
          <a:bodyPr/>
          <a:lstStyle/>
          <a:p>
            <a:r>
              <a:rPr lang="en-US" dirty="0"/>
              <a:t>The author for this source is the United States Department of Justice (</a:t>
            </a:r>
            <a:r>
              <a:rPr lang="en-US" dirty="0">
                <a:solidFill>
                  <a:schemeClr val="tx1"/>
                </a:solidFill>
              </a:rPr>
              <a:t>see slide 31 for a discussion of groups as authors). </a:t>
            </a:r>
            <a:r>
              <a:rPr lang="en-US" dirty="0"/>
              <a:t>Put that government agency name in the author position. The inserted comments provide further instructions. </a:t>
            </a:r>
          </a:p>
          <a:p>
            <a:endParaRPr lang="en-US" dirty="0"/>
          </a:p>
        </p:txBody>
      </p:sp>
      <p:pic>
        <p:nvPicPr>
          <p:cNvPr id="4" name="Content Placeholder 4">
            <a:extLst>
              <a:ext uri="{FF2B5EF4-FFF2-40B4-BE49-F238E27FC236}">
                <a16:creationId xmlns:a16="http://schemas.microsoft.com/office/drawing/2014/main" id="{0876704A-62CD-4826-95D5-FA5405817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51" y="3429000"/>
            <a:ext cx="10753725" cy="2753799"/>
          </a:xfrm>
          <a:prstGeom prst="rect">
            <a:avLst/>
          </a:prstGeom>
          <a:ln>
            <a:solidFill>
              <a:schemeClr val="tx1"/>
            </a:solidFill>
          </a:ln>
        </p:spPr>
      </p:pic>
    </p:spTree>
    <p:extLst>
      <p:ext uri="{BB962C8B-B14F-4D97-AF65-F5344CB8AC3E}">
        <p14:creationId xmlns:p14="http://schemas.microsoft.com/office/powerpoint/2010/main" val="3158055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4E2B-1830-40DE-8E05-64ECF911E1BA}"/>
              </a:ext>
            </a:extLst>
          </p:cNvPr>
          <p:cNvSpPr>
            <a:spLocks noGrp="1"/>
          </p:cNvSpPr>
          <p:nvPr>
            <p:ph type="title"/>
          </p:nvPr>
        </p:nvSpPr>
        <p:spPr/>
        <p:txBody>
          <a:bodyPr>
            <a:normAutofit/>
          </a:bodyPr>
          <a:lstStyle/>
          <a:p>
            <a:r>
              <a:rPr lang="en-US" sz="3600" dirty="0"/>
              <a:t>How to format the entry for PowerPoint slides from a course</a:t>
            </a:r>
          </a:p>
        </p:txBody>
      </p:sp>
      <p:pic>
        <p:nvPicPr>
          <p:cNvPr id="7" name="Content Placeholder 6">
            <a:extLst>
              <a:ext uri="{FF2B5EF4-FFF2-40B4-BE49-F238E27FC236}">
                <a16:creationId xmlns:a16="http://schemas.microsoft.com/office/drawing/2014/main" id="{7FAAEED8-03F5-44E0-841C-D68AF8FCF5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2901" y="1693069"/>
            <a:ext cx="8381962" cy="4436269"/>
          </a:xfrm>
          <a:ln>
            <a:solidFill>
              <a:schemeClr val="tx1"/>
            </a:solidFill>
          </a:ln>
        </p:spPr>
      </p:pic>
    </p:spTree>
    <p:extLst>
      <p:ext uri="{BB962C8B-B14F-4D97-AF65-F5344CB8AC3E}">
        <p14:creationId xmlns:p14="http://schemas.microsoft.com/office/powerpoint/2010/main" val="169500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E5432-DD37-4EEE-BBAC-F60844C61C34}"/>
              </a:ext>
            </a:extLst>
          </p:cNvPr>
          <p:cNvSpPr>
            <a:spLocks noGrp="1"/>
          </p:cNvSpPr>
          <p:nvPr>
            <p:ph type="title"/>
          </p:nvPr>
        </p:nvSpPr>
        <p:spPr>
          <a:xfrm>
            <a:off x="657224" y="499533"/>
            <a:ext cx="4100514" cy="1600730"/>
          </a:xfrm>
        </p:spPr>
        <p:txBody>
          <a:bodyPr>
            <a:normAutofit fontScale="90000"/>
          </a:bodyPr>
          <a:lstStyle/>
          <a:p>
            <a:pPr algn="ctr"/>
            <a:r>
              <a:rPr lang="en-US" sz="4900" dirty="0"/>
              <a:t>Formatting the title page </a:t>
            </a:r>
            <a:br>
              <a:rPr lang="en-US" b="1" dirty="0"/>
            </a:br>
            <a:endParaRPr lang="en-US" dirty="0"/>
          </a:p>
        </p:txBody>
      </p:sp>
      <p:sp>
        <p:nvSpPr>
          <p:cNvPr id="4" name="Content Placeholder 3">
            <a:extLst>
              <a:ext uri="{FF2B5EF4-FFF2-40B4-BE49-F238E27FC236}">
                <a16:creationId xmlns:a16="http://schemas.microsoft.com/office/drawing/2014/main" id="{97957D0F-692C-4C9F-A1F0-DF5F9564BD5F}"/>
              </a:ext>
            </a:extLst>
          </p:cNvPr>
          <p:cNvSpPr>
            <a:spLocks noGrp="1"/>
          </p:cNvSpPr>
          <p:nvPr>
            <p:ph sz="half" idx="2"/>
          </p:nvPr>
        </p:nvSpPr>
        <p:spPr>
          <a:xfrm>
            <a:off x="5562344" y="442913"/>
            <a:ext cx="6439156" cy="6622255"/>
          </a:xfrm>
        </p:spPr>
        <p:txBody>
          <a:bodyPr>
            <a:normAutofit fontScale="32500" lnSpcReduction="20000"/>
          </a:bodyPr>
          <a:lstStyle/>
          <a:p>
            <a:pPr marL="0" indent="0">
              <a:lnSpc>
                <a:spcPct val="120000"/>
              </a:lnSpc>
              <a:buNone/>
            </a:pPr>
            <a:r>
              <a:rPr lang="en-US" sz="4300" b="1" dirty="0">
                <a:solidFill>
                  <a:srgbClr val="256875"/>
                </a:solidFill>
              </a:rPr>
              <a:t>Page number: </a:t>
            </a:r>
          </a:p>
          <a:p>
            <a:pPr marL="0" indent="0">
              <a:lnSpc>
                <a:spcPct val="120000"/>
              </a:lnSpc>
              <a:spcBef>
                <a:spcPts val="0"/>
              </a:spcBef>
            </a:pPr>
            <a:r>
              <a:rPr lang="en-US" sz="4300" dirty="0"/>
              <a:t>  Insert page numbers in the top right-hand corner.</a:t>
            </a:r>
          </a:p>
          <a:p>
            <a:pPr marL="0" indent="0">
              <a:lnSpc>
                <a:spcPct val="120000"/>
              </a:lnSpc>
              <a:spcBef>
                <a:spcPts val="0"/>
              </a:spcBef>
            </a:pPr>
            <a:endParaRPr lang="en-US" sz="4300" dirty="0"/>
          </a:p>
          <a:p>
            <a:pPr marL="0" indent="0">
              <a:lnSpc>
                <a:spcPct val="120000"/>
              </a:lnSpc>
              <a:spcBef>
                <a:spcPts val="300"/>
              </a:spcBef>
              <a:buNone/>
            </a:pPr>
            <a:r>
              <a:rPr lang="en-US" sz="4300" b="1" dirty="0">
                <a:solidFill>
                  <a:srgbClr val="256875"/>
                </a:solidFill>
              </a:rPr>
              <a:t>1. Title:</a:t>
            </a:r>
          </a:p>
          <a:p>
            <a:pPr marL="0" indent="0">
              <a:lnSpc>
                <a:spcPct val="120000"/>
              </a:lnSpc>
              <a:spcBef>
                <a:spcPts val="300"/>
              </a:spcBef>
              <a:buNone/>
            </a:pPr>
            <a:r>
              <a:rPr lang="en-US" sz="4300" dirty="0"/>
              <a:t>   Place the title three to four lines down from the top of the title page.</a:t>
            </a:r>
          </a:p>
          <a:p>
            <a:pPr marL="0" indent="0">
              <a:lnSpc>
                <a:spcPct val="120000"/>
              </a:lnSpc>
              <a:spcBef>
                <a:spcPts val="300"/>
              </a:spcBef>
              <a:buNone/>
            </a:pPr>
            <a:r>
              <a:rPr lang="en-US" sz="4300" dirty="0"/>
              <a:t>   Center it and type it in bold font. </a:t>
            </a:r>
          </a:p>
          <a:p>
            <a:pPr marL="0" indent="0">
              <a:lnSpc>
                <a:spcPct val="120000"/>
              </a:lnSpc>
              <a:spcBef>
                <a:spcPts val="300"/>
              </a:spcBef>
              <a:buNone/>
            </a:pPr>
            <a:r>
              <a:rPr lang="en-US" sz="4300" dirty="0"/>
              <a:t>   Capitalize major words of the title.</a:t>
            </a:r>
          </a:p>
          <a:p>
            <a:pPr marL="0" indent="0">
              <a:lnSpc>
                <a:spcPct val="120000"/>
              </a:lnSpc>
              <a:spcBef>
                <a:spcPts val="300"/>
              </a:spcBef>
              <a:buNone/>
            </a:pPr>
            <a:r>
              <a:rPr lang="en-US" sz="4300" b="1" dirty="0">
                <a:solidFill>
                  <a:srgbClr val="256875"/>
                </a:solidFill>
              </a:rPr>
              <a:t>2. Space:</a:t>
            </a:r>
            <a:r>
              <a:rPr lang="en-US" sz="4300" b="1" dirty="0"/>
              <a:t> </a:t>
            </a:r>
          </a:p>
          <a:p>
            <a:pPr marL="0" indent="0">
              <a:lnSpc>
                <a:spcPct val="120000"/>
              </a:lnSpc>
              <a:spcBef>
                <a:spcPts val="300"/>
              </a:spcBef>
              <a:buNone/>
            </a:pPr>
            <a:r>
              <a:rPr lang="en-US" sz="4300" dirty="0"/>
              <a:t>   Add one double space between the title and your name.</a:t>
            </a:r>
          </a:p>
          <a:p>
            <a:pPr marL="0" indent="0">
              <a:lnSpc>
                <a:spcPct val="120000"/>
              </a:lnSpc>
              <a:spcBef>
                <a:spcPts val="300"/>
              </a:spcBef>
              <a:buNone/>
            </a:pPr>
            <a:r>
              <a:rPr lang="en-US" sz="4300" b="1" dirty="0">
                <a:solidFill>
                  <a:srgbClr val="256875"/>
                </a:solidFill>
              </a:rPr>
              <a:t>3. Author’s name: </a:t>
            </a:r>
          </a:p>
          <a:p>
            <a:pPr marL="0" indent="0">
              <a:lnSpc>
                <a:spcPct val="120000"/>
              </a:lnSpc>
              <a:spcBef>
                <a:spcPts val="300"/>
              </a:spcBef>
              <a:buNone/>
            </a:pPr>
            <a:r>
              <a:rPr lang="en-US" sz="4300" dirty="0"/>
              <a:t>   Center your name on its own line.</a:t>
            </a:r>
          </a:p>
          <a:p>
            <a:pPr marL="0" indent="0">
              <a:lnSpc>
                <a:spcPct val="120000"/>
              </a:lnSpc>
              <a:spcBef>
                <a:spcPts val="300"/>
              </a:spcBef>
              <a:buNone/>
            </a:pPr>
            <a:r>
              <a:rPr lang="en-US" sz="4300" dirty="0"/>
              <a:t>   For two authors, use the word “and” between authors.</a:t>
            </a:r>
          </a:p>
          <a:p>
            <a:pPr marL="0" indent="0">
              <a:lnSpc>
                <a:spcPct val="120000"/>
              </a:lnSpc>
              <a:spcBef>
                <a:spcPts val="300"/>
              </a:spcBef>
              <a:buNone/>
            </a:pPr>
            <a:r>
              <a:rPr lang="en-US" sz="4300" dirty="0"/>
              <a:t>   For three or more authors, place a comma between names; use “and” before the final  author’s name.</a:t>
            </a:r>
          </a:p>
          <a:p>
            <a:pPr marL="0" indent="0">
              <a:lnSpc>
                <a:spcPct val="120000"/>
              </a:lnSpc>
              <a:spcBef>
                <a:spcPts val="300"/>
              </a:spcBef>
              <a:buNone/>
            </a:pPr>
            <a:r>
              <a:rPr lang="en-US" sz="4300" b="1" dirty="0">
                <a:solidFill>
                  <a:srgbClr val="256875"/>
                </a:solidFill>
              </a:rPr>
              <a:t>4. Author’s affiliation:</a:t>
            </a:r>
          </a:p>
          <a:p>
            <a:pPr marL="0" indent="0">
              <a:lnSpc>
                <a:spcPct val="120000"/>
              </a:lnSpc>
              <a:spcBef>
                <a:spcPts val="300"/>
              </a:spcBef>
            </a:pPr>
            <a:r>
              <a:rPr lang="en-US" sz="4300" dirty="0"/>
              <a:t>    Include the name of the department of the course for which you’re writing the     paper.</a:t>
            </a:r>
          </a:p>
          <a:p>
            <a:pPr marL="0" indent="0">
              <a:lnSpc>
                <a:spcPct val="120000"/>
              </a:lnSpc>
              <a:spcBef>
                <a:spcPts val="300"/>
              </a:spcBef>
              <a:buNone/>
            </a:pPr>
            <a:r>
              <a:rPr lang="en-US" sz="4300" dirty="0"/>
              <a:t>     Follow the department name by a comma and the name of the university. </a:t>
            </a:r>
          </a:p>
          <a:p>
            <a:pPr marL="0" indent="0">
              <a:lnSpc>
                <a:spcPct val="120000"/>
              </a:lnSpc>
              <a:spcBef>
                <a:spcPts val="300"/>
              </a:spcBef>
              <a:buNone/>
            </a:pPr>
            <a:r>
              <a:rPr lang="en-US" sz="4300" b="1" dirty="0">
                <a:solidFill>
                  <a:srgbClr val="256875"/>
                </a:solidFill>
              </a:rPr>
              <a:t>5. Course: </a:t>
            </a:r>
          </a:p>
          <a:p>
            <a:pPr marL="0" indent="0">
              <a:lnSpc>
                <a:spcPct val="120000"/>
              </a:lnSpc>
              <a:spcBef>
                <a:spcPts val="300"/>
              </a:spcBef>
              <a:buNone/>
            </a:pPr>
            <a:r>
              <a:rPr lang="en-US" sz="4300" dirty="0"/>
              <a:t>     Provide the course number as shown on your syllabus, followed by a colon and the course name. </a:t>
            </a:r>
          </a:p>
          <a:p>
            <a:pPr marL="0" indent="0">
              <a:lnSpc>
                <a:spcPct val="120000"/>
              </a:lnSpc>
              <a:spcBef>
                <a:spcPts val="300"/>
              </a:spcBef>
              <a:buNone/>
            </a:pPr>
            <a:r>
              <a:rPr lang="en-US" sz="4300" b="1" dirty="0">
                <a:solidFill>
                  <a:srgbClr val="256875"/>
                </a:solidFill>
              </a:rPr>
              <a:t>6. Instructor’s name: </a:t>
            </a:r>
          </a:p>
          <a:p>
            <a:pPr marL="0" indent="0">
              <a:lnSpc>
                <a:spcPct val="120000"/>
              </a:lnSpc>
              <a:spcBef>
                <a:spcPts val="300"/>
              </a:spcBef>
              <a:buNone/>
            </a:pPr>
            <a:r>
              <a:rPr lang="en-US" sz="4300" dirty="0"/>
              <a:t>     Provide the name of the instructor for the course using the format shown on your syllabus.</a:t>
            </a:r>
          </a:p>
          <a:p>
            <a:pPr marL="0" indent="0">
              <a:lnSpc>
                <a:spcPct val="120000"/>
              </a:lnSpc>
              <a:spcBef>
                <a:spcPts val="300"/>
              </a:spcBef>
              <a:buNone/>
            </a:pPr>
            <a:r>
              <a:rPr lang="en-US" sz="4300" b="1" dirty="0">
                <a:solidFill>
                  <a:srgbClr val="256875"/>
                </a:solidFill>
              </a:rPr>
              <a:t>7. Due date: </a:t>
            </a:r>
          </a:p>
          <a:p>
            <a:pPr marL="0" indent="0">
              <a:lnSpc>
                <a:spcPct val="120000"/>
              </a:lnSpc>
              <a:spcBef>
                <a:spcPts val="300"/>
              </a:spcBef>
              <a:buNone/>
            </a:pPr>
            <a:r>
              <a:rPr lang="en-US" sz="4300" dirty="0"/>
              <a:t>     Include the due date of the paper.</a:t>
            </a:r>
          </a:p>
          <a:p>
            <a:endParaRPr lang="en-US" dirty="0"/>
          </a:p>
        </p:txBody>
      </p:sp>
      <p:sp>
        <p:nvSpPr>
          <p:cNvPr id="11" name="TextBox 10">
            <a:extLst>
              <a:ext uri="{FF2B5EF4-FFF2-40B4-BE49-F238E27FC236}">
                <a16:creationId xmlns:a16="http://schemas.microsoft.com/office/drawing/2014/main" id="{9FCB75A2-8B57-4E25-B658-E08FD20AD820}"/>
              </a:ext>
            </a:extLst>
          </p:cNvPr>
          <p:cNvSpPr txBox="1"/>
          <p:nvPr/>
        </p:nvSpPr>
        <p:spPr>
          <a:xfrm>
            <a:off x="657224" y="1777097"/>
            <a:ext cx="4664074" cy="646331"/>
          </a:xfrm>
          <a:prstGeom prst="rect">
            <a:avLst/>
          </a:prstGeom>
          <a:noFill/>
        </p:spPr>
        <p:txBody>
          <a:bodyPr wrap="square" rtlCol="0">
            <a:spAutoFit/>
          </a:bodyPr>
          <a:lstStyle/>
          <a:p>
            <a:r>
              <a:rPr lang="en-US" dirty="0"/>
              <a:t>The numbers highlighted on the title page below correspond to the numbered list to the right. </a:t>
            </a:r>
          </a:p>
        </p:txBody>
      </p:sp>
      <p:pic>
        <p:nvPicPr>
          <p:cNvPr id="7" name="Content Placeholder 6">
            <a:extLst>
              <a:ext uri="{FF2B5EF4-FFF2-40B4-BE49-F238E27FC236}">
                <a16:creationId xmlns:a16="http://schemas.microsoft.com/office/drawing/2014/main" id="{752F5459-B674-491D-8784-BBA8F02DDE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4063" y="2551004"/>
            <a:ext cx="4188461" cy="3767137"/>
          </a:xfrm>
          <a:ln>
            <a:solidFill>
              <a:schemeClr val="tx1"/>
            </a:solidFill>
          </a:ln>
        </p:spPr>
      </p:pic>
    </p:spTree>
    <p:extLst>
      <p:ext uri="{BB962C8B-B14F-4D97-AF65-F5344CB8AC3E}">
        <p14:creationId xmlns:p14="http://schemas.microsoft.com/office/powerpoint/2010/main" val="373151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A5CD-E937-4BAB-B744-F7748CF5E58E}"/>
              </a:ext>
            </a:extLst>
          </p:cNvPr>
          <p:cNvSpPr>
            <a:spLocks noGrp="1"/>
          </p:cNvSpPr>
          <p:nvPr>
            <p:ph type="title"/>
          </p:nvPr>
        </p:nvSpPr>
        <p:spPr/>
        <p:txBody>
          <a:bodyPr>
            <a:normAutofit/>
          </a:bodyPr>
          <a:lstStyle/>
          <a:p>
            <a:r>
              <a:rPr lang="en-US" sz="4400" dirty="0"/>
              <a:t>Do I need a running head? </a:t>
            </a:r>
          </a:p>
        </p:txBody>
      </p:sp>
      <p:sp>
        <p:nvSpPr>
          <p:cNvPr id="3" name="Content Placeholder 2">
            <a:extLst>
              <a:ext uri="{FF2B5EF4-FFF2-40B4-BE49-F238E27FC236}">
                <a16:creationId xmlns:a16="http://schemas.microsoft.com/office/drawing/2014/main" id="{BD119A55-0632-4A2B-99E2-2371C3D9C2AF}"/>
              </a:ext>
            </a:extLst>
          </p:cNvPr>
          <p:cNvSpPr>
            <a:spLocks noGrp="1"/>
          </p:cNvSpPr>
          <p:nvPr>
            <p:ph idx="1"/>
          </p:nvPr>
        </p:nvSpPr>
        <p:spPr/>
        <p:txBody>
          <a:bodyPr/>
          <a:lstStyle/>
          <a:p>
            <a:r>
              <a:rPr lang="en-US" dirty="0"/>
              <a:t>The APA manual section </a:t>
            </a:r>
            <a:r>
              <a:rPr lang="en-US" b="1" u="sng" dirty="0"/>
              <a:t>1.7 Title</a:t>
            </a:r>
            <a:r>
              <a:rPr lang="en-US" dirty="0"/>
              <a:t> states:</a:t>
            </a:r>
            <a:endParaRPr lang="en-US" b="1" u="sng" dirty="0"/>
          </a:p>
          <a:p>
            <a:r>
              <a:rPr lang="en-US" dirty="0"/>
              <a:t>“Although a running head is not required of student papers in APA Style, some instructors or institutions may request it.” </a:t>
            </a:r>
          </a:p>
          <a:p>
            <a:r>
              <a:rPr lang="en-US" dirty="0"/>
              <a:t>If you are not sure if you need a running head, ask your professor.</a:t>
            </a:r>
          </a:p>
        </p:txBody>
      </p:sp>
    </p:spTree>
    <p:extLst>
      <p:ext uri="{BB962C8B-B14F-4D97-AF65-F5344CB8AC3E}">
        <p14:creationId xmlns:p14="http://schemas.microsoft.com/office/powerpoint/2010/main" val="197472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BE2-D5AA-44CA-8BFB-7615014987AC}"/>
              </a:ext>
            </a:extLst>
          </p:cNvPr>
          <p:cNvSpPr>
            <a:spLocks noGrp="1"/>
          </p:cNvSpPr>
          <p:nvPr>
            <p:ph type="title"/>
          </p:nvPr>
        </p:nvSpPr>
        <p:spPr/>
        <p:txBody>
          <a:bodyPr>
            <a:normAutofit/>
          </a:bodyPr>
          <a:lstStyle/>
          <a:p>
            <a:r>
              <a:rPr lang="en-US" sz="4400" dirty="0"/>
              <a:t>How do I choose a title for my paper?</a:t>
            </a:r>
          </a:p>
        </p:txBody>
      </p:sp>
      <p:sp>
        <p:nvSpPr>
          <p:cNvPr id="3" name="Content Placeholder 2">
            <a:extLst>
              <a:ext uri="{FF2B5EF4-FFF2-40B4-BE49-F238E27FC236}">
                <a16:creationId xmlns:a16="http://schemas.microsoft.com/office/drawing/2014/main" id="{FFCA0058-F7FA-4A2B-9D46-EA22829B3449}"/>
              </a:ext>
            </a:extLst>
          </p:cNvPr>
          <p:cNvSpPr>
            <a:spLocks noGrp="1"/>
          </p:cNvSpPr>
          <p:nvPr>
            <p:ph idx="1"/>
          </p:nvPr>
        </p:nvSpPr>
        <p:spPr/>
        <p:txBody>
          <a:bodyPr/>
          <a:lstStyle/>
          <a:p>
            <a:r>
              <a:rPr lang="en-US" dirty="0"/>
              <a:t>The APA manual section </a:t>
            </a:r>
            <a:r>
              <a:rPr lang="en-US" b="1" u="sng" dirty="0"/>
              <a:t>1.7 Title</a:t>
            </a:r>
            <a:r>
              <a:rPr lang="en-US" dirty="0"/>
              <a:t> states:</a:t>
            </a:r>
            <a:endParaRPr lang="en-US" b="1" u="sng" dirty="0"/>
          </a:p>
          <a:p>
            <a:r>
              <a:rPr lang="en-US" dirty="0"/>
              <a:t>“The title should summarize the main idea of your paper simply and, if possible, in a way that is engaging for readers. For research papers, it should be a concise statement of the main topic of the research and identify the variables or theoretical issues under investigation and the relationship between them.”</a:t>
            </a:r>
          </a:p>
          <a:p>
            <a:pPr marL="0" indent="0">
              <a:buNone/>
            </a:pPr>
            <a:endParaRPr lang="en-US" sz="1400" b="1" dirty="0">
              <a:solidFill>
                <a:srgbClr val="50A6B4"/>
              </a:solidFill>
            </a:endParaRPr>
          </a:p>
          <a:p>
            <a:pPr marL="0" indent="0">
              <a:spcBef>
                <a:spcPts val="800"/>
              </a:spcBef>
              <a:buNone/>
            </a:pPr>
            <a:r>
              <a:rPr lang="en-US" b="1" dirty="0">
                <a:solidFill>
                  <a:srgbClr val="50A6B4"/>
                </a:solidFill>
              </a:rPr>
              <a:t>Example of an appropriate title:</a:t>
            </a:r>
            <a:r>
              <a:rPr lang="en-US" dirty="0">
                <a:solidFill>
                  <a:srgbClr val="50A6B4"/>
                </a:solidFill>
              </a:rPr>
              <a:t> </a:t>
            </a:r>
          </a:p>
          <a:p>
            <a:pPr marL="0" indent="0" algn="ctr">
              <a:buNone/>
            </a:pPr>
            <a:r>
              <a:rPr lang="en-US" b="1" dirty="0"/>
              <a:t>Effectiveness of Music Therapy for Children with Autism Spectrum Disorders</a:t>
            </a:r>
          </a:p>
          <a:p>
            <a:endParaRPr lang="en-US" dirty="0"/>
          </a:p>
          <a:p>
            <a:endParaRPr lang="en-US" b="1" u="sng" dirty="0"/>
          </a:p>
          <a:p>
            <a:endParaRPr lang="en-US" dirty="0"/>
          </a:p>
        </p:txBody>
      </p:sp>
    </p:spTree>
    <p:extLst>
      <p:ext uri="{BB962C8B-B14F-4D97-AF65-F5344CB8AC3E}">
        <p14:creationId xmlns:p14="http://schemas.microsoft.com/office/powerpoint/2010/main" val="3092119090"/>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5163</TotalTime>
  <Words>6923</Words>
  <Application>Microsoft Office PowerPoint</Application>
  <PresentationFormat>Widescreen</PresentationFormat>
  <Paragraphs>460</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Times New Roman</vt:lpstr>
      <vt:lpstr>Wingdings</vt:lpstr>
      <vt:lpstr>Metropolitan</vt:lpstr>
      <vt:lpstr>APA Tutorial  A Guide to APA 7th Edition</vt:lpstr>
      <vt:lpstr>About This Tutorial</vt:lpstr>
      <vt:lpstr>Table of Contents </vt:lpstr>
      <vt:lpstr>What’s changed in the 7th edition?</vt:lpstr>
      <vt:lpstr>Part 1: The Title Page: What should the title page include?</vt:lpstr>
      <vt:lpstr>  Sample Title Page </vt:lpstr>
      <vt:lpstr>Formatting the title page  </vt:lpstr>
      <vt:lpstr>Do I need a running head? </vt:lpstr>
      <vt:lpstr>How do I choose a title for my paper?</vt:lpstr>
      <vt:lpstr>Do I need to repeat the title?</vt:lpstr>
      <vt:lpstr>Part 2: Managing Your Sources: Quoting and Paraphrasing</vt:lpstr>
      <vt:lpstr>Direct quote</vt:lpstr>
      <vt:lpstr>Direct quote continued</vt:lpstr>
      <vt:lpstr>Direct quote that is 40 or more words</vt:lpstr>
      <vt:lpstr>Example of a direct quote that is 40 or more words</vt:lpstr>
      <vt:lpstr>Paraphrase</vt:lpstr>
      <vt:lpstr>A problematic paraphrase </vt:lpstr>
      <vt:lpstr>An acceptable paraphrase</vt:lpstr>
      <vt:lpstr>Combination paraphrase and direct quote</vt:lpstr>
      <vt:lpstr>How to use a quote within a quote</vt:lpstr>
      <vt:lpstr>Part 3: Managing the Sources: In-text citations</vt:lpstr>
      <vt:lpstr>What sources should I cite?</vt:lpstr>
      <vt:lpstr>So what does the rule mean, exactly? </vt:lpstr>
      <vt:lpstr>How should I cite my sources? </vt:lpstr>
      <vt:lpstr>Important things to remember about in-text citations </vt:lpstr>
      <vt:lpstr>What form should I use for my in-text citations? </vt:lpstr>
      <vt:lpstr>Citing a source with 1 author </vt:lpstr>
      <vt:lpstr>Citing a source with 2 authors </vt:lpstr>
      <vt:lpstr>Citing a source with 3 or more authors </vt:lpstr>
      <vt:lpstr>Citing a source with no identified author</vt:lpstr>
      <vt:lpstr>Groups as authors</vt:lpstr>
      <vt:lpstr>Citing a source with no date</vt:lpstr>
      <vt:lpstr>Citing a government report</vt:lpstr>
      <vt:lpstr>Citing a personal communication</vt:lpstr>
      <vt:lpstr>Citing a personal communication, continued</vt:lpstr>
      <vt:lpstr>Including page numbers</vt:lpstr>
      <vt:lpstr>Secondary sources: Using “as cited in”</vt:lpstr>
      <vt:lpstr>Secondary sources: Using “as cited in,” continued</vt:lpstr>
      <vt:lpstr>Part 4: Managing Your Sources: Reference list</vt:lpstr>
      <vt:lpstr>Sample reference list</vt:lpstr>
      <vt:lpstr>About hanging indents</vt:lpstr>
      <vt:lpstr>How to format a hanging indent</vt:lpstr>
      <vt:lpstr>Alphabetize your reference list</vt:lpstr>
      <vt:lpstr>Alphabetizing if a source has no author</vt:lpstr>
      <vt:lpstr>Alphabetizing when 2 sources begin with the same letter</vt:lpstr>
      <vt:lpstr>How to format the author’s name and the date of publication if the source has only one author   </vt:lpstr>
      <vt:lpstr>How to format the authors’ names and the date of publication if the source has two authors </vt:lpstr>
      <vt:lpstr>How to format the authors’ names and the date of publication if the source has more than two authors </vt:lpstr>
      <vt:lpstr>Group authors</vt:lpstr>
      <vt:lpstr>Group authors, continued</vt:lpstr>
      <vt:lpstr>Groups as authors, continued:  Additional information to include</vt:lpstr>
      <vt:lpstr>How to format the title of an article in a scholarly journal</vt:lpstr>
      <vt:lpstr>How to format the title of a scholarly journal </vt:lpstr>
      <vt:lpstr>How to format the volume, issue, and page numbers of a journal </vt:lpstr>
      <vt:lpstr>The digital object identifier (doi)  </vt:lpstr>
      <vt:lpstr>How to include the doi in your reference entry</vt:lpstr>
      <vt:lpstr>When a source provides no publication date</vt:lpstr>
      <vt:lpstr>How to format the entry for a book</vt:lpstr>
      <vt:lpstr>How to format the entry for a book with an edition</vt:lpstr>
      <vt:lpstr>How to format an article or chapter from a book with an editor</vt:lpstr>
      <vt:lpstr>How to format an article or chapter from a book with an editor, continued</vt:lpstr>
      <vt:lpstr>How to format the entry for a website</vt:lpstr>
      <vt:lpstr>Example of the format for a webpage with a group author  See slide 31 for a discussion of groups as authors.</vt:lpstr>
      <vt:lpstr>Example of the format for a webpage with an individual author</vt:lpstr>
      <vt:lpstr>Example of the format for a webpage that requires a retrieval date</vt:lpstr>
      <vt:lpstr>How to format the entry for a government report</vt:lpstr>
      <vt:lpstr>How to format the entry for PowerPoint slides from a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Tutorial A Guide to APA 7th Edition</dc:title>
  <dc:creator>Cheryl</dc:creator>
  <cp:lastModifiedBy>McNulty, Catherine</cp:lastModifiedBy>
  <cp:revision>330</cp:revision>
  <dcterms:created xsi:type="dcterms:W3CDTF">2020-03-30T19:30:19Z</dcterms:created>
  <dcterms:modified xsi:type="dcterms:W3CDTF">2022-08-15T19:42:25Z</dcterms:modified>
</cp:coreProperties>
</file>